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24" r:id="rId3"/>
    <p:sldId id="825" r:id="rId4"/>
    <p:sldId id="829" r:id="rId5"/>
    <p:sldId id="826" r:id="rId6"/>
    <p:sldId id="828" r:id="rId7"/>
  </p:sldIdLst>
  <p:sldSz cx="9144000" cy="6858000" type="screen4x3"/>
  <p:notesSz cx="6761163" cy="9942513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FB9"/>
    <a:srgbClr val="F7FFEF"/>
    <a:srgbClr val="E2E2F6"/>
    <a:srgbClr val="CCFF99"/>
    <a:srgbClr val="FFFF99"/>
    <a:srgbClr val="00008E"/>
    <a:srgbClr val="483018"/>
    <a:srgbClr val="573A1D"/>
    <a:srgbClr val="6E4924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vetel slog 3 – poudarek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rednji slog 4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Svetel slog 2 – poudarek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Svetel slog 2 – poudarek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Svetel slog 2 – poudarek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etel slog 2 – poudarek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05" autoAdjust="0"/>
  </p:normalViewPr>
  <p:slideViewPr>
    <p:cSldViewPr>
      <p:cViewPr>
        <p:scale>
          <a:sx n="58" d="100"/>
          <a:sy n="58" d="100"/>
        </p:scale>
        <p:origin x="-2136" y="-6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3F3803-D301-4A5A-A56B-CD92DA754FF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960621A2-81FC-4FB3-8509-7D050CEC035A}">
      <dgm:prSet phldrT="[besedilo]"/>
      <dgm:spPr>
        <a:solidFill>
          <a:schemeClr val="bg1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  <a:latin typeface="Arial Rounded MT Bold" pitchFamily="34" charset="0"/>
            </a:rPr>
            <a:t>1. stopnja: Primer OBETAVNE PRAKSE</a:t>
          </a:r>
          <a:endParaRPr lang="sl-SI" dirty="0">
            <a:solidFill>
              <a:schemeClr val="accent6"/>
            </a:solidFill>
            <a:latin typeface="Arial Rounded MT Bold" pitchFamily="34" charset="0"/>
          </a:endParaRPr>
        </a:p>
      </dgm:t>
    </dgm:pt>
    <dgm:pt modelId="{282B3A54-0776-4178-9C5F-F3CA6C965424}" type="parTrans" cxnId="{77018FDE-9991-4818-BDA5-A81450A58026}">
      <dgm:prSet/>
      <dgm:spPr/>
      <dgm:t>
        <a:bodyPr/>
        <a:lstStyle/>
        <a:p>
          <a:endParaRPr lang="sl-SI"/>
        </a:p>
      </dgm:t>
    </dgm:pt>
    <dgm:pt modelId="{8BD0DF2C-8C23-4AE4-8AC0-13041DF4BCD7}" type="sibTrans" cxnId="{77018FDE-9991-4818-BDA5-A81450A58026}">
      <dgm:prSet/>
      <dgm:spPr>
        <a:solidFill>
          <a:srgbClr val="E2E2F6">
            <a:alpha val="90000"/>
          </a:srgbClr>
        </a:solidFill>
        <a:ln>
          <a:solidFill>
            <a:schemeClr val="accent6">
              <a:alpha val="90000"/>
            </a:schemeClr>
          </a:solidFill>
        </a:ln>
      </dgm:spPr>
      <dgm:t>
        <a:bodyPr/>
        <a:lstStyle/>
        <a:p>
          <a:endParaRPr lang="sl-SI"/>
        </a:p>
      </dgm:t>
    </dgm:pt>
    <dgm:pt modelId="{393BA50F-EA32-4A3E-92E9-569F3F2287D8}">
      <dgm:prSet phldrT="[besedilo]"/>
      <dgm:spPr>
        <a:solidFill>
          <a:schemeClr val="bg1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b="1" dirty="0" smtClean="0">
              <a:solidFill>
                <a:schemeClr val="accent6"/>
              </a:solidFill>
            </a:rPr>
            <a:t>Načrtovan</a:t>
          </a:r>
          <a:r>
            <a:rPr lang="sl-SI" dirty="0" smtClean="0">
              <a:solidFill>
                <a:schemeClr val="accent6"/>
              </a:solidFill>
            </a:rPr>
            <a:t> (</a:t>
          </a:r>
          <a:r>
            <a:rPr lang="sl-SI" dirty="0" smtClean="0">
              <a:solidFill>
                <a:schemeClr val="accent6"/>
              </a:solidFill>
              <a:sym typeface="Wingdings 3"/>
            </a:rPr>
            <a:t></a:t>
          </a:r>
          <a:r>
            <a:rPr lang="sl-SI" dirty="0" smtClean="0">
              <a:solidFill>
                <a:schemeClr val="accent6"/>
              </a:solidFill>
            </a:rPr>
            <a:t>podroben zapis na domišljeni predlogi) </a:t>
          </a:r>
          <a:endParaRPr lang="sl-SI" dirty="0">
            <a:solidFill>
              <a:schemeClr val="accent6"/>
            </a:solidFill>
          </a:endParaRPr>
        </a:p>
      </dgm:t>
    </dgm:pt>
    <dgm:pt modelId="{633241A0-4E59-4C6A-AB54-0D822331FF95}" type="parTrans" cxnId="{E39CCC86-ACA2-4E14-ADF5-9640E11ADFDC}">
      <dgm:prSet/>
      <dgm:spPr/>
      <dgm:t>
        <a:bodyPr/>
        <a:lstStyle/>
        <a:p>
          <a:endParaRPr lang="sl-SI"/>
        </a:p>
      </dgm:t>
    </dgm:pt>
    <dgm:pt modelId="{9A8B3944-2FCC-43F6-A25D-D92194461D4E}" type="sibTrans" cxnId="{E39CCC86-ACA2-4E14-ADF5-9640E11ADFDC}">
      <dgm:prSet/>
      <dgm:spPr/>
      <dgm:t>
        <a:bodyPr/>
        <a:lstStyle/>
        <a:p>
          <a:endParaRPr lang="sl-SI"/>
        </a:p>
      </dgm:t>
    </dgm:pt>
    <dgm:pt modelId="{4C1DF432-0DFB-4496-ADA2-34C67B7148D3}">
      <dgm:prSet phldrT="[besedilo]"/>
      <dgm:spPr>
        <a:solidFill>
          <a:srgbClr val="E2E2F6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  <a:latin typeface="Arial Rounded MT Bold" pitchFamily="34" charset="0"/>
            </a:rPr>
            <a:t>2. stopnja: Primer </a:t>
          </a:r>
          <a:r>
            <a:rPr lang="sl-SI" dirty="0" smtClean="0">
              <a:solidFill>
                <a:srgbClr val="C00000"/>
              </a:solidFill>
              <a:latin typeface="Arial Rounded MT Bold" pitchFamily="34" charset="0"/>
            </a:rPr>
            <a:t>DOBRE PRAKSE</a:t>
          </a:r>
          <a:endParaRPr lang="sl-SI" dirty="0">
            <a:solidFill>
              <a:srgbClr val="C00000"/>
            </a:solidFill>
            <a:latin typeface="Arial Rounded MT Bold" pitchFamily="34" charset="0"/>
          </a:endParaRPr>
        </a:p>
      </dgm:t>
    </dgm:pt>
    <dgm:pt modelId="{CF8D7175-E5B9-445C-B309-78752C7D3A86}" type="parTrans" cxnId="{A5213037-A6B0-4C14-AFB7-C86EBEDA0211}">
      <dgm:prSet/>
      <dgm:spPr/>
      <dgm:t>
        <a:bodyPr/>
        <a:lstStyle/>
        <a:p>
          <a:endParaRPr lang="sl-SI"/>
        </a:p>
      </dgm:t>
    </dgm:pt>
    <dgm:pt modelId="{C0B606DB-7E2C-4FC4-B753-332183FB8331}" type="sibTrans" cxnId="{A5213037-A6B0-4C14-AFB7-C86EBEDA0211}">
      <dgm:prSet/>
      <dgm:spPr>
        <a:solidFill>
          <a:srgbClr val="DCFFB9">
            <a:alpha val="89804"/>
          </a:srgbClr>
        </a:solidFill>
        <a:ln>
          <a:solidFill>
            <a:schemeClr val="accent6">
              <a:alpha val="90000"/>
            </a:schemeClr>
          </a:solidFill>
        </a:ln>
      </dgm:spPr>
      <dgm:t>
        <a:bodyPr/>
        <a:lstStyle/>
        <a:p>
          <a:endParaRPr lang="sl-SI"/>
        </a:p>
      </dgm:t>
    </dgm:pt>
    <dgm:pt modelId="{1F4752CA-961E-4412-A910-98C28C0AB428}">
      <dgm:prSet phldrT="[besedilo]"/>
      <dgm:spPr>
        <a:solidFill>
          <a:srgbClr val="E2E2F6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b="1" dirty="0" smtClean="0">
              <a:solidFill>
                <a:schemeClr val="accent6"/>
              </a:solidFill>
            </a:rPr>
            <a:t>Načrtovan</a:t>
          </a:r>
          <a:r>
            <a:rPr lang="sl-SI" dirty="0" smtClean="0">
              <a:solidFill>
                <a:schemeClr val="accent6"/>
              </a:solidFill>
            </a:rPr>
            <a:t> in racionalno </a:t>
          </a:r>
          <a:r>
            <a:rPr lang="sl-SI" dirty="0" err="1" smtClean="0">
              <a:solidFill>
                <a:schemeClr val="accent6"/>
              </a:solidFill>
            </a:rPr>
            <a:t>evalviran</a:t>
          </a:r>
          <a:endParaRPr lang="sl-SI" b="1" dirty="0">
            <a:solidFill>
              <a:schemeClr val="accent6"/>
            </a:solidFill>
          </a:endParaRPr>
        </a:p>
      </dgm:t>
    </dgm:pt>
    <dgm:pt modelId="{51141FFF-3469-4DE1-8FB6-E356B3CF7622}" type="parTrans" cxnId="{324F78FA-E38F-48D4-9A6F-7BE827A4DBA2}">
      <dgm:prSet/>
      <dgm:spPr/>
      <dgm:t>
        <a:bodyPr/>
        <a:lstStyle/>
        <a:p>
          <a:endParaRPr lang="sl-SI"/>
        </a:p>
      </dgm:t>
    </dgm:pt>
    <dgm:pt modelId="{FBC56EDD-ECCD-4CD7-A364-716CB4357EF2}" type="sibTrans" cxnId="{324F78FA-E38F-48D4-9A6F-7BE827A4DBA2}">
      <dgm:prSet/>
      <dgm:spPr/>
      <dgm:t>
        <a:bodyPr/>
        <a:lstStyle/>
        <a:p>
          <a:endParaRPr lang="sl-SI"/>
        </a:p>
      </dgm:t>
    </dgm:pt>
    <dgm:pt modelId="{618618F8-3252-495A-A098-FB075C24842C}">
      <dgm:prSet phldrT="[besedilo]"/>
      <dgm:spPr>
        <a:solidFill>
          <a:srgbClr val="DCFFB9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  <a:latin typeface="Arial Rounded MT Bold" pitchFamily="34" charset="0"/>
            </a:rPr>
            <a:t>3. stopnja: Primer </a:t>
          </a:r>
          <a:r>
            <a:rPr lang="sl-SI" dirty="0" smtClean="0">
              <a:solidFill>
                <a:srgbClr val="C00000"/>
              </a:solidFill>
              <a:latin typeface="Arial Rounded MT Bold" pitchFamily="34" charset="0"/>
            </a:rPr>
            <a:t>ODLIČNE PRAKSE</a:t>
          </a:r>
          <a:endParaRPr lang="sl-SI" dirty="0">
            <a:solidFill>
              <a:srgbClr val="C00000"/>
            </a:solidFill>
            <a:latin typeface="Arial Rounded MT Bold" pitchFamily="34" charset="0"/>
          </a:endParaRPr>
        </a:p>
      </dgm:t>
    </dgm:pt>
    <dgm:pt modelId="{B0D5ACAE-AAA7-49B5-9A4C-B79036081268}" type="parTrans" cxnId="{1CD5EFC0-9C25-43D7-964A-3F0DF3580D13}">
      <dgm:prSet/>
      <dgm:spPr/>
      <dgm:t>
        <a:bodyPr/>
        <a:lstStyle/>
        <a:p>
          <a:endParaRPr lang="sl-SI"/>
        </a:p>
      </dgm:t>
    </dgm:pt>
    <dgm:pt modelId="{00DEBBC9-18F7-45C7-BB47-B3BA747FCAC2}" type="sibTrans" cxnId="{1CD5EFC0-9C25-43D7-964A-3F0DF3580D13}">
      <dgm:prSet/>
      <dgm:spPr/>
      <dgm:t>
        <a:bodyPr/>
        <a:lstStyle/>
        <a:p>
          <a:endParaRPr lang="sl-SI"/>
        </a:p>
      </dgm:t>
    </dgm:pt>
    <dgm:pt modelId="{4F7EEFCA-8F9C-42FC-8888-0D36925560D8}">
      <dgm:prSet phldrT="[besedilo]"/>
      <dgm:spPr>
        <a:solidFill>
          <a:srgbClr val="DCFFB9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b="1" dirty="0" smtClean="0">
              <a:solidFill>
                <a:schemeClr val="accent6"/>
              </a:solidFill>
            </a:rPr>
            <a:t>Načrtovan in večkrat izveden </a:t>
          </a:r>
          <a:r>
            <a:rPr lang="sl-SI" dirty="0" smtClean="0">
              <a:solidFill>
                <a:schemeClr val="accent6"/>
              </a:solidFill>
            </a:rPr>
            <a:t>(od načrtovalcev in drugih učiteljev)</a:t>
          </a:r>
          <a:endParaRPr lang="sl-SI" dirty="0">
            <a:solidFill>
              <a:schemeClr val="accent6"/>
            </a:solidFill>
          </a:endParaRPr>
        </a:p>
      </dgm:t>
    </dgm:pt>
    <dgm:pt modelId="{4F41A7E5-9392-42C3-8411-501607BFEA69}" type="parTrans" cxnId="{2DADE094-C2B3-464F-9F7B-A93420C962DF}">
      <dgm:prSet/>
      <dgm:spPr/>
      <dgm:t>
        <a:bodyPr/>
        <a:lstStyle/>
        <a:p>
          <a:endParaRPr lang="sl-SI"/>
        </a:p>
      </dgm:t>
    </dgm:pt>
    <dgm:pt modelId="{353A6607-8D5D-4728-A41D-02130FB4E36B}" type="sibTrans" cxnId="{2DADE094-C2B3-464F-9F7B-A93420C962DF}">
      <dgm:prSet/>
      <dgm:spPr/>
      <dgm:t>
        <a:bodyPr/>
        <a:lstStyle/>
        <a:p>
          <a:endParaRPr lang="sl-SI"/>
        </a:p>
      </dgm:t>
    </dgm:pt>
    <dgm:pt modelId="{D007B07B-8BF9-4E19-8926-CBF94B28A950}">
      <dgm:prSet phldrT="[besedilo]"/>
      <dgm:spPr>
        <a:solidFill>
          <a:schemeClr val="bg1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</a:rPr>
            <a:t>Praviloma tudi </a:t>
          </a:r>
          <a:r>
            <a:rPr lang="sl-SI" b="1" dirty="0" smtClean="0">
              <a:solidFill>
                <a:schemeClr val="accent6"/>
              </a:solidFill>
            </a:rPr>
            <a:t>racionalno </a:t>
          </a:r>
          <a:r>
            <a:rPr lang="sl-SI" b="1" dirty="0" err="1" smtClean="0">
              <a:solidFill>
                <a:schemeClr val="accent6"/>
              </a:solidFill>
            </a:rPr>
            <a:t>evalviran</a:t>
          </a:r>
          <a:r>
            <a:rPr lang="sl-SI" b="1" dirty="0" smtClean="0">
              <a:solidFill>
                <a:schemeClr val="accent6"/>
              </a:solidFill>
            </a:rPr>
            <a:t> </a:t>
          </a:r>
          <a:r>
            <a:rPr lang="sl-SI" dirty="0" smtClean="0">
              <a:solidFill>
                <a:schemeClr val="accent6"/>
              </a:solidFill>
            </a:rPr>
            <a:t>(</a:t>
          </a:r>
          <a:r>
            <a:rPr lang="sl-SI" dirty="0" smtClean="0">
              <a:solidFill>
                <a:schemeClr val="accent6"/>
              </a:solidFill>
              <a:sym typeface="Wingdings 3"/>
            </a:rPr>
            <a:t> </a:t>
          </a:r>
          <a:r>
            <a:rPr lang="sl-SI" dirty="0" smtClean="0">
              <a:solidFill>
                <a:schemeClr val="accent6"/>
              </a:solidFill>
            </a:rPr>
            <a:t>kritično prijateljevanje kolegov)</a:t>
          </a:r>
          <a:endParaRPr lang="sl-SI" dirty="0">
            <a:solidFill>
              <a:schemeClr val="accent6"/>
            </a:solidFill>
          </a:endParaRPr>
        </a:p>
      </dgm:t>
    </dgm:pt>
    <dgm:pt modelId="{10F7B140-074A-444B-899F-253A4FE6EE03}" type="parTrans" cxnId="{E26057F3-DE47-4C29-AF8D-0A441F4589C2}">
      <dgm:prSet/>
      <dgm:spPr/>
      <dgm:t>
        <a:bodyPr/>
        <a:lstStyle/>
        <a:p>
          <a:endParaRPr lang="sl-SI"/>
        </a:p>
      </dgm:t>
    </dgm:pt>
    <dgm:pt modelId="{8DBC02AC-3EC2-477C-B17A-784BCC01E6B3}" type="sibTrans" cxnId="{E26057F3-DE47-4C29-AF8D-0A441F4589C2}">
      <dgm:prSet/>
      <dgm:spPr/>
      <dgm:t>
        <a:bodyPr/>
        <a:lstStyle/>
        <a:p>
          <a:endParaRPr lang="sl-SI"/>
        </a:p>
      </dgm:t>
    </dgm:pt>
    <dgm:pt modelId="{6742C1A5-4F94-4539-B12A-6C502181223B}">
      <dgm:prSet phldrT="[besedilo]"/>
      <dgm:spPr>
        <a:solidFill>
          <a:srgbClr val="DCFFB9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dirty="0" smtClean="0">
              <a:solidFill>
                <a:schemeClr val="accent6"/>
              </a:solidFill>
            </a:rPr>
            <a:t>Racionalno in empirično </a:t>
          </a:r>
          <a:r>
            <a:rPr lang="sl-SI" dirty="0" err="1" smtClean="0">
              <a:solidFill>
                <a:schemeClr val="accent6"/>
              </a:solidFill>
            </a:rPr>
            <a:t>evalviran</a:t>
          </a:r>
          <a:r>
            <a:rPr lang="sl-SI" dirty="0" smtClean="0">
              <a:solidFill>
                <a:schemeClr val="accent6"/>
              </a:solidFill>
            </a:rPr>
            <a:t> (metodološko korektno)</a:t>
          </a:r>
          <a:endParaRPr lang="sl-SI" dirty="0">
            <a:solidFill>
              <a:schemeClr val="accent6"/>
            </a:solidFill>
          </a:endParaRPr>
        </a:p>
      </dgm:t>
    </dgm:pt>
    <dgm:pt modelId="{686DDA6D-B2E0-491F-ACF3-A9F46756E4E5}" type="parTrans" cxnId="{F6CAE0AC-7A23-40EE-9017-8D0829F9BC80}">
      <dgm:prSet/>
      <dgm:spPr/>
      <dgm:t>
        <a:bodyPr/>
        <a:lstStyle/>
        <a:p>
          <a:endParaRPr lang="sl-SI"/>
        </a:p>
      </dgm:t>
    </dgm:pt>
    <dgm:pt modelId="{8AEF42FE-F86D-4915-A9B3-A51BC91ED015}" type="sibTrans" cxnId="{F6CAE0AC-7A23-40EE-9017-8D0829F9BC80}">
      <dgm:prSet/>
      <dgm:spPr/>
      <dgm:t>
        <a:bodyPr/>
        <a:lstStyle/>
        <a:p>
          <a:endParaRPr lang="sl-SI"/>
        </a:p>
      </dgm:t>
    </dgm:pt>
    <dgm:pt modelId="{BD053AC6-A82D-4DB3-8A3F-A8968E8EE5EF}">
      <dgm:prSet phldrT="[besedilo]"/>
      <dgm:spPr>
        <a:solidFill>
          <a:srgbClr val="E2E2F6"/>
        </a:solidFill>
        <a:ln>
          <a:solidFill>
            <a:schemeClr val="accent6"/>
          </a:solidFill>
        </a:ln>
      </dgm:spPr>
      <dgm:t>
        <a:bodyPr/>
        <a:lstStyle/>
        <a:p>
          <a:r>
            <a:rPr lang="sl-SI" b="1" dirty="0" smtClean="0">
              <a:solidFill>
                <a:schemeClr val="accent6"/>
              </a:solidFill>
            </a:rPr>
            <a:t>Vsaj enkrat izveden in </a:t>
          </a:r>
          <a:r>
            <a:rPr lang="sl-SI" b="1" dirty="0" err="1" smtClean="0">
              <a:solidFill>
                <a:schemeClr val="accent6"/>
              </a:solidFill>
            </a:rPr>
            <a:t>reflektiran</a:t>
          </a:r>
          <a:r>
            <a:rPr lang="sl-SI" dirty="0" smtClean="0">
              <a:solidFill>
                <a:schemeClr val="accent6"/>
              </a:solidFill>
            </a:rPr>
            <a:t> (SPIN?) oz. </a:t>
          </a:r>
          <a:r>
            <a:rPr lang="sl-SI" dirty="0" err="1" smtClean="0">
              <a:solidFill>
                <a:schemeClr val="accent6"/>
              </a:solidFill>
            </a:rPr>
            <a:t>evalviran</a:t>
          </a:r>
          <a:r>
            <a:rPr lang="sl-SI" dirty="0" smtClean="0">
              <a:solidFill>
                <a:schemeClr val="accent6"/>
              </a:solidFill>
            </a:rPr>
            <a:t> (metodološko korektno – triangulacija?) </a:t>
          </a:r>
          <a:endParaRPr lang="sl-SI" b="1" dirty="0">
            <a:solidFill>
              <a:schemeClr val="accent6"/>
            </a:solidFill>
          </a:endParaRPr>
        </a:p>
      </dgm:t>
    </dgm:pt>
    <dgm:pt modelId="{600167C2-C408-4DD4-A3DC-03BDF5CD435B}" type="parTrans" cxnId="{37F05201-AECB-463D-8C79-4CB462FA8B0B}">
      <dgm:prSet/>
      <dgm:spPr/>
      <dgm:t>
        <a:bodyPr/>
        <a:lstStyle/>
        <a:p>
          <a:endParaRPr lang="sl-SI"/>
        </a:p>
      </dgm:t>
    </dgm:pt>
    <dgm:pt modelId="{8470E238-C6C1-49F3-8241-32B5FC82CD1A}" type="sibTrans" cxnId="{37F05201-AECB-463D-8C79-4CB462FA8B0B}">
      <dgm:prSet/>
      <dgm:spPr/>
      <dgm:t>
        <a:bodyPr/>
        <a:lstStyle/>
        <a:p>
          <a:endParaRPr lang="sl-SI"/>
        </a:p>
      </dgm:t>
    </dgm:pt>
    <dgm:pt modelId="{FAD18D3E-8B71-4D67-8F80-352EE0060A6F}" type="pres">
      <dgm:prSet presAssocID="{513F3803-D301-4A5A-A56B-CD92DA754FF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645F5255-78E5-4440-A3CB-BCC303A1844D}" type="pres">
      <dgm:prSet presAssocID="{513F3803-D301-4A5A-A56B-CD92DA754FF7}" presName="dummyMaxCanvas" presStyleCnt="0">
        <dgm:presLayoutVars/>
      </dgm:prSet>
      <dgm:spPr/>
    </dgm:pt>
    <dgm:pt modelId="{8ED82950-0200-45AD-9EFA-F23BA249FDF1}" type="pres">
      <dgm:prSet presAssocID="{513F3803-D301-4A5A-A56B-CD92DA754FF7}" presName="ThreeNodes_1" presStyleLbl="node1" presStyleIdx="0" presStyleCnt="3" custLinFactNeighborY="-2193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B61C132-872D-4050-AAFB-ED707B79A651}" type="pres">
      <dgm:prSet presAssocID="{513F3803-D301-4A5A-A56B-CD92DA754FF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E22C8CB-AA56-48B2-A553-5CF10BCC3CE2}" type="pres">
      <dgm:prSet presAssocID="{513F3803-D301-4A5A-A56B-CD92DA754FF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E6FAB67-7BD1-469E-A091-F37645FC96F7}" type="pres">
      <dgm:prSet presAssocID="{513F3803-D301-4A5A-A56B-CD92DA754FF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E93B336-0876-45B5-84F0-4D0FCDBDEB53}" type="pres">
      <dgm:prSet presAssocID="{513F3803-D301-4A5A-A56B-CD92DA754FF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5FC30D-87AF-4DE9-A226-34A27A0BEEF5}" type="pres">
      <dgm:prSet presAssocID="{513F3803-D301-4A5A-A56B-CD92DA754FF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D8D6761-88BB-4FD7-8020-E193BB87257C}" type="pres">
      <dgm:prSet presAssocID="{513F3803-D301-4A5A-A56B-CD92DA754FF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0D44FF2-455A-49D0-8281-6BA0FBBAF79F}" type="pres">
      <dgm:prSet presAssocID="{513F3803-D301-4A5A-A56B-CD92DA754FF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F432D9A-4DBD-4F86-A09C-BC9EA6D2C913}" type="presOf" srcId="{1F4752CA-961E-4412-A910-98C28C0AB428}" destId="{7D8D6761-88BB-4FD7-8020-E193BB87257C}" srcOrd="1" destOrd="1" presId="urn:microsoft.com/office/officeart/2005/8/layout/vProcess5"/>
    <dgm:cxn modelId="{5A7132A0-0B30-4421-802F-5DFEF4AFAFD9}" type="presOf" srcId="{393BA50F-EA32-4A3E-92E9-569F3F2287D8}" destId="{8ED82950-0200-45AD-9EFA-F23BA249FDF1}" srcOrd="0" destOrd="1" presId="urn:microsoft.com/office/officeart/2005/8/layout/vProcess5"/>
    <dgm:cxn modelId="{16B5E7DF-6964-474C-819A-0F7B0BFE1ACE}" type="presOf" srcId="{960621A2-81FC-4FB3-8509-7D050CEC035A}" destId="{8ED82950-0200-45AD-9EFA-F23BA249FDF1}" srcOrd="0" destOrd="0" presId="urn:microsoft.com/office/officeart/2005/8/layout/vProcess5"/>
    <dgm:cxn modelId="{114B49A3-FB86-4F83-973A-EE72904A04A0}" type="presOf" srcId="{6742C1A5-4F94-4539-B12A-6C502181223B}" destId="{C0D44FF2-455A-49D0-8281-6BA0FBBAF79F}" srcOrd="1" destOrd="2" presId="urn:microsoft.com/office/officeart/2005/8/layout/vProcess5"/>
    <dgm:cxn modelId="{324F78FA-E38F-48D4-9A6F-7BE827A4DBA2}" srcId="{4C1DF432-0DFB-4496-ADA2-34C67B7148D3}" destId="{1F4752CA-961E-4412-A910-98C28C0AB428}" srcOrd="0" destOrd="0" parTransId="{51141FFF-3469-4DE1-8FB6-E356B3CF7622}" sibTransId="{FBC56EDD-ECCD-4CD7-A364-716CB4357EF2}"/>
    <dgm:cxn modelId="{37F05201-AECB-463D-8C79-4CB462FA8B0B}" srcId="{4C1DF432-0DFB-4496-ADA2-34C67B7148D3}" destId="{BD053AC6-A82D-4DB3-8A3F-A8968E8EE5EF}" srcOrd="1" destOrd="0" parTransId="{600167C2-C408-4DD4-A3DC-03BDF5CD435B}" sibTransId="{8470E238-C6C1-49F3-8241-32B5FC82CD1A}"/>
    <dgm:cxn modelId="{0E562E04-A978-4137-AB80-1924B85882FF}" type="presOf" srcId="{4C1DF432-0DFB-4496-ADA2-34C67B7148D3}" destId="{5B61C132-872D-4050-AAFB-ED707B79A651}" srcOrd="0" destOrd="0" presId="urn:microsoft.com/office/officeart/2005/8/layout/vProcess5"/>
    <dgm:cxn modelId="{81FBC156-1D43-4016-86A1-E609FA8AE5AF}" type="presOf" srcId="{618618F8-3252-495A-A098-FB075C24842C}" destId="{DE22C8CB-AA56-48B2-A553-5CF10BCC3CE2}" srcOrd="0" destOrd="0" presId="urn:microsoft.com/office/officeart/2005/8/layout/vProcess5"/>
    <dgm:cxn modelId="{A5213037-A6B0-4C14-AFB7-C86EBEDA0211}" srcId="{513F3803-D301-4A5A-A56B-CD92DA754FF7}" destId="{4C1DF432-0DFB-4496-ADA2-34C67B7148D3}" srcOrd="1" destOrd="0" parTransId="{CF8D7175-E5B9-445C-B309-78752C7D3A86}" sibTransId="{C0B606DB-7E2C-4FC4-B753-332183FB8331}"/>
    <dgm:cxn modelId="{113CFC76-3BAB-4D61-B63D-5D6855088CC1}" type="presOf" srcId="{960621A2-81FC-4FB3-8509-7D050CEC035A}" destId="{3A5FC30D-87AF-4DE9-A226-34A27A0BEEF5}" srcOrd="1" destOrd="0" presId="urn:microsoft.com/office/officeart/2005/8/layout/vProcess5"/>
    <dgm:cxn modelId="{EB460628-FEB3-47CF-A025-A316135240FE}" type="presOf" srcId="{4F7EEFCA-8F9C-42FC-8888-0D36925560D8}" destId="{C0D44FF2-455A-49D0-8281-6BA0FBBAF79F}" srcOrd="1" destOrd="1" presId="urn:microsoft.com/office/officeart/2005/8/layout/vProcess5"/>
    <dgm:cxn modelId="{0B1E94F1-A899-4FA2-B8AA-E4E8ACBB61A4}" type="presOf" srcId="{393BA50F-EA32-4A3E-92E9-569F3F2287D8}" destId="{3A5FC30D-87AF-4DE9-A226-34A27A0BEEF5}" srcOrd="1" destOrd="1" presId="urn:microsoft.com/office/officeart/2005/8/layout/vProcess5"/>
    <dgm:cxn modelId="{77018FDE-9991-4818-BDA5-A81450A58026}" srcId="{513F3803-D301-4A5A-A56B-CD92DA754FF7}" destId="{960621A2-81FC-4FB3-8509-7D050CEC035A}" srcOrd="0" destOrd="0" parTransId="{282B3A54-0776-4178-9C5F-F3CA6C965424}" sibTransId="{8BD0DF2C-8C23-4AE4-8AC0-13041DF4BCD7}"/>
    <dgm:cxn modelId="{E26057F3-DE47-4C29-AF8D-0A441F4589C2}" srcId="{960621A2-81FC-4FB3-8509-7D050CEC035A}" destId="{D007B07B-8BF9-4E19-8926-CBF94B28A950}" srcOrd="1" destOrd="0" parTransId="{10F7B140-074A-444B-899F-253A4FE6EE03}" sibTransId="{8DBC02AC-3EC2-477C-B17A-784BCC01E6B3}"/>
    <dgm:cxn modelId="{EFF37956-C00C-489F-A4EF-EF5F16763570}" type="presOf" srcId="{D007B07B-8BF9-4E19-8926-CBF94B28A950}" destId="{8ED82950-0200-45AD-9EFA-F23BA249FDF1}" srcOrd="0" destOrd="2" presId="urn:microsoft.com/office/officeart/2005/8/layout/vProcess5"/>
    <dgm:cxn modelId="{3A881548-9BBC-4F95-885C-FAFBA7245B83}" type="presOf" srcId="{618618F8-3252-495A-A098-FB075C24842C}" destId="{C0D44FF2-455A-49D0-8281-6BA0FBBAF79F}" srcOrd="1" destOrd="0" presId="urn:microsoft.com/office/officeart/2005/8/layout/vProcess5"/>
    <dgm:cxn modelId="{9079DF3F-F132-46C5-9B88-90E2E41CF89E}" type="presOf" srcId="{1F4752CA-961E-4412-A910-98C28C0AB428}" destId="{5B61C132-872D-4050-AAFB-ED707B79A651}" srcOrd="0" destOrd="1" presId="urn:microsoft.com/office/officeart/2005/8/layout/vProcess5"/>
    <dgm:cxn modelId="{519D80AD-7CCC-4AF9-87CA-587F8E9CA943}" type="presOf" srcId="{4F7EEFCA-8F9C-42FC-8888-0D36925560D8}" destId="{DE22C8CB-AA56-48B2-A553-5CF10BCC3CE2}" srcOrd="0" destOrd="1" presId="urn:microsoft.com/office/officeart/2005/8/layout/vProcess5"/>
    <dgm:cxn modelId="{41E8B6F0-12E5-41D6-B7E2-BE9D4C7F6926}" type="presOf" srcId="{D007B07B-8BF9-4E19-8926-CBF94B28A950}" destId="{3A5FC30D-87AF-4DE9-A226-34A27A0BEEF5}" srcOrd="1" destOrd="2" presId="urn:microsoft.com/office/officeart/2005/8/layout/vProcess5"/>
    <dgm:cxn modelId="{F6CAE0AC-7A23-40EE-9017-8D0829F9BC80}" srcId="{618618F8-3252-495A-A098-FB075C24842C}" destId="{6742C1A5-4F94-4539-B12A-6C502181223B}" srcOrd="1" destOrd="0" parTransId="{686DDA6D-B2E0-491F-ACF3-A9F46756E4E5}" sibTransId="{8AEF42FE-F86D-4915-A9B3-A51BC91ED015}"/>
    <dgm:cxn modelId="{B5927992-0F8A-45D5-8586-96355E3DB390}" type="presOf" srcId="{4C1DF432-0DFB-4496-ADA2-34C67B7148D3}" destId="{7D8D6761-88BB-4FD7-8020-E193BB87257C}" srcOrd="1" destOrd="0" presId="urn:microsoft.com/office/officeart/2005/8/layout/vProcess5"/>
    <dgm:cxn modelId="{ABEAB7E2-7332-47B7-8833-8AFC8FD90DF0}" type="presOf" srcId="{513F3803-D301-4A5A-A56B-CD92DA754FF7}" destId="{FAD18D3E-8B71-4D67-8F80-352EE0060A6F}" srcOrd="0" destOrd="0" presId="urn:microsoft.com/office/officeart/2005/8/layout/vProcess5"/>
    <dgm:cxn modelId="{2DADE094-C2B3-464F-9F7B-A93420C962DF}" srcId="{618618F8-3252-495A-A098-FB075C24842C}" destId="{4F7EEFCA-8F9C-42FC-8888-0D36925560D8}" srcOrd="0" destOrd="0" parTransId="{4F41A7E5-9392-42C3-8411-501607BFEA69}" sibTransId="{353A6607-8D5D-4728-A41D-02130FB4E36B}"/>
    <dgm:cxn modelId="{AD326E67-D00C-4F69-B630-F43080A657C3}" type="presOf" srcId="{BD053AC6-A82D-4DB3-8A3F-A8968E8EE5EF}" destId="{5B61C132-872D-4050-AAFB-ED707B79A651}" srcOrd="0" destOrd="2" presId="urn:microsoft.com/office/officeart/2005/8/layout/vProcess5"/>
    <dgm:cxn modelId="{1065525C-08F5-454A-8CD3-023DB2259338}" type="presOf" srcId="{C0B606DB-7E2C-4FC4-B753-332183FB8331}" destId="{CE93B336-0876-45B5-84F0-4D0FCDBDEB53}" srcOrd="0" destOrd="0" presId="urn:microsoft.com/office/officeart/2005/8/layout/vProcess5"/>
    <dgm:cxn modelId="{DE4EE060-CE4F-4D02-949F-97F366257E09}" type="presOf" srcId="{BD053AC6-A82D-4DB3-8A3F-A8968E8EE5EF}" destId="{7D8D6761-88BB-4FD7-8020-E193BB87257C}" srcOrd="1" destOrd="2" presId="urn:microsoft.com/office/officeart/2005/8/layout/vProcess5"/>
    <dgm:cxn modelId="{EA27243C-546B-4658-9C1C-4D92C73E9AA6}" type="presOf" srcId="{6742C1A5-4F94-4539-B12A-6C502181223B}" destId="{DE22C8CB-AA56-48B2-A553-5CF10BCC3CE2}" srcOrd="0" destOrd="2" presId="urn:microsoft.com/office/officeart/2005/8/layout/vProcess5"/>
    <dgm:cxn modelId="{E39CCC86-ACA2-4E14-ADF5-9640E11ADFDC}" srcId="{960621A2-81FC-4FB3-8509-7D050CEC035A}" destId="{393BA50F-EA32-4A3E-92E9-569F3F2287D8}" srcOrd="0" destOrd="0" parTransId="{633241A0-4E59-4C6A-AB54-0D822331FF95}" sibTransId="{9A8B3944-2FCC-43F6-A25D-D92194461D4E}"/>
    <dgm:cxn modelId="{2624F62F-FF70-40C7-8646-1BA24D861604}" type="presOf" srcId="{8BD0DF2C-8C23-4AE4-8AC0-13041DF4BCD7}" destId="{CE6FAB67-7BD1-469E-A091-F37645FC96F7}" srcOrd="0" destOrd="0" presId="urn:microsoft.com/office/officeart/2005/8/layout/vProcess5"/>
    <dgm:cxn modelId="{1CD5EFC0-9C25-43D7-964A-3F0DF3580D13}" srcId="{513F3803-D301-4A5A-A56B-CD92DA754FF7}" destId="{618618F8-3252-495A-A098-FB075C24842C}" srcOrd="2" destOrd="0" parTransId="{B0D5ACAE-AAA7-49B5-9A4C-B79036081268}" sibTransId="{00DEBBC9-18F7-45C7-BB47-B3BA747FCAC2}"/>
    <dgm:cxn modelId="{F0C39C40-C7CD-4E96-A400-8B2EFDEDA8C4}" type="presParOf" srcId="{FAD18D3E-8B71-4D67-8F80-352EE0060A6F}" destId="{645F5255-78E5-4440-A3CB-BCC303A1844D}" srcOrd="0" destOrd="0" presId="urn:microsoft.com/office/officeart/2005/8/layout/vProcess5"/>
    <dgm:cxn modelId="{DBC09B2A-44F8-46BB-B093-4837F516A490}" type="presParOf" srcId="{FAD18D3E-8B71-4D67-8F80-352EE0060A6F}" destId="{8ED82950-0200-45AD-9EFA-F23BA249FDF1}" srcOrd="1" destOrd="0" presId="urn:microsoft.com/office/officeart/2005/8/layout/vProcess5"/>
    <dgm:cxn modelId="{10492954-21A8-4971-851D-237859E0BE5D}" type="presParOf" srcId="{FAD18D3E-8B71-4D67-8F80-352EE0060A6F}" destId="{5B61C132-872D-4050-AAFB-ED707B79A651}" srcOrd="2" destOrd="0" presId="urn:microsoft.com/office/officeart/2005/8/layout/vProcess5"/>
    <dgm:cxn modelId="{949F0609-4A4E-40D2-AF59-A4B4F5E92F75}" type="presParOf" srcId="{FAD18D3E-8B71-4D67-8F80-352EE0060A6F}" destId="{DE22C8CB-AA56-48B2-A553-5CF10BCC3CE2}" srcOrd="3" destOrd="0" presId="urn:microsoft.com/office/officeart/2005/8/layout/vProcess5"/>
    <dgm:cxn modelId="{1BB17DA8-859B-4F32-B38B-4939A69BF4DD}" type="presParOf" srcId="{FAD18D3E-8B71-4D67-8F80-352EE0060A6F}" destId="{CE6FAB67-7BD1-469E-A091-F37645FC96F7}" srcOrd="4" destOrd="0" presId="urn:microsoft.com/office/officeart/2005/8/layout/vProcess5"/>
    <dgm:cxn modelId="{431DD6B1-2290-4B68-AB39-5973B3288FD9}" type="presParOf" srcId="{FAD18D3E-8B71-4D67-8F80-352EE0060A6F}" destId="{CE93B336-0876-45B5-84F0-4D0FCDBDEB53}" srcOrd="5" destOrd="0" presId="urn:microsoft.com/office/officeart/2005/8/layout/vProcess5"/>
    <dgm:cxn modelId="{23F7838A-EA10-4012-852C-1265BE953F0A}" type="presParOf" srcId="{FAD18D3E-8B71-4D67-8F80-352EE0060A6F}" destId="{3A5FC30D-87AF-4DE9-A226-34A27A0BEEF5}" srcOrd="6" destOrd="0" presId="urn:microsoft.com/office/officeart/2005/8/layout/vProcess5"/>
    <dgm:cxn modelId="{EA5CC5AE-D97E-4315-980A-FDDE947781CC}" type="presParOf" srcId="{FAD18D3E-8B71-4D67-8F80-352EE0060A6F}" destId="{7D8D6761-88BB-4FD7-8020-E193BB87257C}" srcOrd="7" destOrd="0" presId="urn:microsoft.com/office/officeart/2005/8/layout/vProcess5"/>
    <dgm:cxn modelId="{958E8B7B-4333-4178-9CF4-B1851E669AFF}" type="presParOf" srcId="{FAD18D3E-8B71-4D67-8F80-352EE0060A6F}" destId="{C0D44FF2-455A-49D0-8281-6BA0FBBAF79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82950-0200-45AD-9EFA-F23BA249FDF1}">
      <dsp:nvSpPr>
        <dsp:cNvPr id="0" name=""/>
        <dsp:cNvSpPr/>
      </dsp:nvSpPr>
      <dsp:spPr>
        <a:xfrm>
          <a:off x="0" y="0"/>
          <a:ext cx="6995160" cy="1641782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100" kern="1200" dirty="0" smtClean="0">
              <a:solidFill>
                <a:schemeClr val="accent6"/>
              </a:solidFill>
              <a:latin typeface="Arial Rounded MT Bold" pitchFamily="34" charset="0"/>
            </a:rPr>
            <a:t>1. stopnja: Primer OBETAVNE PRAKSE</a:t>
          </a:r>
          <a:endParaRPr lang="sl-SI" sz="2100" kern="1200" dirty="0">
            <a:solidFill>
              <a:schemeClr val="accent6"/>
            </a:solidFill>
            <a:latin typeface="Arial Rounded MT Bold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600" b="1" kern="1200" dirty="0" smtClean="0">
              <a:solidFill>
                <a:schemeClr val="accent6"/>
              </a:solidFill>
            </a:rPr>
            <a:t>Načrtovan</a:t>
          </a:r>
          <a:r>
            <a:rPr lang="sl-SI" sz="1600" kern="1200" dirty="0" smtClean="0">
              <a:solidFill>
                <a:schemeClr val="accent6"/>
              </a:solidFill>
            </a:rPr>
            <a:t> (</a:t>
          </a:r>
          <a:r>
            <a:rPr lang="sl-SI" sz="1600" kern="1200" dirty="0" smtClean="0">
              <a:solidFill>
                <a:schemeClr val="accent6"/>
              </a:solidFill>
              <a:sym typeface="Wingdings 3"/>
            </a:rPr>
            <a:t></a:t>
          </a:r>
          <a:r>
            <a:rPr lang="sl-SI" sz="1600" kern="1200" dirty="0" smtClean="0">
              <a:solidFill>
                <a:schemeClr val="accent6"/>
              </a:solidFill>
            </a:rPr>
            <a:t>podroben zapis na domišljeni predlogi) </a:t>
          </a:r>
          <a:endParaRPr lang="sl-SI" sz="1600" kern="1200" dirty="0">
            <a:solidFill>
              <a:schemeClr val="accent6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600" kern="1200" dirty="0" smtClean="0">
              <a:solidFill>
                <a:schemeClr val="accent6"/>
              </a:solidFill>
            </a:rPr>
            <a:t>Praviloma tudi </a:t>
          </a:r>
          <a:r>
            <a:rPr lang="sl-SI" sz="1600" b="1" kern="1200" dirty="0" smtClean="0">
              <a:solidFill>
                <a:schemeClr val="accent6"/>
              </a:solidFill>
            </a:rPr>
            <a:t>racionalno </a:t>
          </a:r>
          <a:r>
            <a:rPr lang="sl-SI" sz="1600" b="1" kern="1200" dirty="0" err="1" smtClean="0">
              <a:solidFill>
                <a:schemeClr val="accent6"/>
              </a:solidFill>
            </a:rPr>
            <a:t>evalviran</a:t>
          </a:r>
          <a:r>
            <a:rPr lang="sl-SI" sz="1600" b="1" kern="1200" dirty="0" smtClean="0">
              <a:solidFill>
                <a:schemeClr val="accent6"/>
              </a:solidFill>
            </a:rPr>
            <a:t> </a:t>
          </a:r>
          <a:r>
            <a:rPr lang="sl-SI" sz="1600" kern="1200" dirty="0" smtClean="0">
              <a:solidFill>
                <a:schemeClr val="accent6"/>
              </a:solidFill>
            </a:rPr>
            <a:t>(</a:t>
          </a:r>
          <a:r>
            <a:rPr lang="sl-SI" sz="1600" kern="1200" dirty="0" smtClean="0">
              <a:solidFill>
                <a:schemeClr val="accent6"/>
              </a:solidFill>
              <a:sym typeface="Wingdings 3"/>
            </a:rPr>
            <a:t> </a:t>
          </a:r>
          <a:r>
            <a:rPr lang="sl-SI" sz="1600" kern="1200" dirty="0" smtClean="0">
              <a:solidFill>
                <a:schemeClr val="accent6"/>
              </a:solidFill>
            </a:rPr>
            <a:t>kritično prijateljevanje kolegov)</a:t>
          </a:r>
          <a:endParaRPr lang="sl-SI" sz="1600" kern="1200" dirty="0">
            <a:solidFill>
              <a:schemeClr val="accent6"/>
            </a:solidFill>
          </a:endParaRPr>
        </a:p>
      </dsp:txBody>
      <dsp:txXfrm>
        <a:off x="48086" y="48086"/>
        <a:ext cx="5223549" cy="1545610"/>
      </dsp:txXfrm>
    </dsp:sp>
    <dsp:sp modelId="{5B61C132-872D-4050-AAFB-ED707B79A651}">
      <dsp:nvSpPr>
        <dsp:cNvPr id="0" name=""/>
        <dsp:cNvSpPr/>
      </dsp:nvSpPr>
      <dsp:spPr>
        <a:xfrm>
          <a:off x="617219" y="1915412"/>
          <a:ext cx="6995160" cy="1641782"/>
        </a:xfrm>
        <a:prstGeom prst="roundRect">
          <a:avLst>
            <a:gd name="adj" fmla="val 10000"/>
          </a:avLst>
        </a:prstGeom>
        <a:solidFill>
          <a:srgbClr val="E2E2F6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100" kern="1200" dirty="0" smtClean="0">
              <a:solidFill>
                <a:schemeClr val="accent6"/>
              </a:solidFill>
              <a:latin typeface="Arial Rounded MT Bold" pitchFamily="34" charset="0"/>
            </a:rPr>
            <a:t>2. stopnja: Primer </a:t>
          </a:r>
          <a:r>
            <a:rPr lang="sl-SI" sz="2100" kern="1200" dirty="0" smtClean="0">
              <a:solidFill>
                <a:srgbClr val="C00000"/>
              </a:solidFill>
              <a:latin typeface="Arial Rounded MT Bold" pitchFamily="34" charset="0"/>
            </a:rPr>
            <a:t>DOBRE PRAKSE</a:t>
          </a:r>
          <a:endParaRPr lang="sl-SI" sz="2100" kern="1200" dirty="0">
            <a:solidFill>
              <a:srgbClr val="C00000"/>
            </a:solidFill>
            <a:latin typeface="Arial Rounded MT Bold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600" b="1" kern="1200" dirty="0" smtClean="0">
              <a:solidFill>
                <a:schemeClr val="accent6"/>
              </a:solidFill>
            </a:rPr>
            <a:t>Načrtovan</a:t>
          </a:r>
          <a:r>
            <a:rPr lang="sl-SI" sz="1600" kern="1200" dirty="0" smtClean="0">
              <a:solidFill>
                <a:schemeClr val="accent6"/>
              </a:solidFill>
            </a:rPr>
            <a:t> in racionalno </a:t>
          </a:r>
          <a:r>
            <a:rPr lang="sl-SI" sz="1600" kern="1200" dirty="0" err="1" smtClean="0">
              <a:solidFill>
                <a:schemeClr val="accent6"/>
              </a:solidFill>
            </a:rPr>
            <a:t>evalviran</a:t>
          </a:r>
          <a:endParaRPr lang="sl-SI" sz="1600" b="1" kern="1200" dirty="0">
            <a:solidFill>
              <a:schemeClr val="accent6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600" b="1" kern="1200" dirty="0" smtClean="0">
              <a:solidFill>
                <a:schemeClr val="accent6"/>
              </a:solidFill>
            </a:rPr>
            <a:t>Vsaj enkrat izveden in </a:t>
          </a:r>
          <a:r>
            <a:rPr lang="sl-SI" sz="1600" b="1" kern="1200" dirty="0" err="1" smtClean="0">
              <a:solidFill>
                <a:schemeClr val="accent6"/>
              </a:solidFill>
            </a:rPr>
            <a:t>reflektiran</a:t>
          </a:r>
          <a:r>
            <a:rPr lang="sl-SI" sz="1600" kern="1200" dirty="0" smtClean="0">
              <a:solidFill>
                <a:schemeClr val="accent6"/>
              </a:solidFill>
            </a:rPr>
            <a:t> (SPIN?) oz. </a:t>
          </a:r>
          <a:r>
            <a:rPr lang="sl-SI" sz="1600" kern="1200" dirty="0" err="1" smtClean="0">
              <a:solidFill>
                <a:schemeClr val="accent6"/>
              </a:solidFill>
            </a:rPr>
            <a:t>evalviran</a:t>
          </a:r>
          <a:r>
            <a:rPr lang="sl-SI" sz="1600" kern="1200" dirty="0" smtClean="0">
              <a:solidFill>
                <a:schemeClr val="accent6"/>
              </a:solidFill>
            </a:rPr>
            <a:t> (metodološko korektno – triangulacija?) </a:t>
          </a:r>
          <a:endParaRPr lang="sl-SI" sz="1600" b="1" kern="1200" dirty="0">
            <a:solidFill>
              <a:schemeClr val="accent6"/>
            </a:solidFill>
          </a:endParaRPr>
        </a:p>
      </dsp:txBody>
      <dsp:txXfrm>
        <a:off x="665305" y="1963498"/>
        <a:ext cx="5214609" cy="1545610"/>
      </dsp:txXfrm>
    </dsp:sp>
    <dsp:sp modelId="{DE22C8CB-AA56-48B2-A553-5CF10BCC3CE2}">
      <dsp:nvSpPr>
        <dsp:cNvPr id="0" name=""/>
        <dsp:cNvSpPr/>
      </dsp:nvSpPr>
      <dsp:spPr>
        <a:xfrm>
          <a:off x="1234439" y="3830825"/>
          <a:ext cx="6995160" cy="1641782"/>
        </a:xfrm>
        <a:prstGeom prst="roundRect">
          <a:avLst>
            <a:gd name="adj" fmla="val 10000"/>
          </a:avLst>
        </a:prstGeom>
        <a:solidFill>
          <a:srgbClr val="DCFFB9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100" kern="1200" dirty="0" smtClean="0">
              <a:solidFill>
                <a:schemeClr val="accent6"/>
              </a:solidFill>
              <a:latin typeface="Arial Rounded MT Bold" pitchFamily="34" charset="0"/>
            </a:rPr>
            <a:t>3. stopnja: Primer </a:t>
          </a:r>
          <a:r>
            <a:rPr lang="sl-SI" sz="2100" kern="1200" dirty="0" smtClean="0">
              <a:solidFill>
                <a:srgbClr val="C00000"/>
              </a:solidFill>
              <a:latin typeface="Arial Rounded MT Bold" pitchFamily="34" charset="0"/>
            </a:rPr>
            <a:t>ODLIČNE PRAKSE</a:t>
          </a:r>
          <a:endParaRPr lang="sl-SI" sz="2100" kern="1200" dirty="0">
            <a:solidFill>
              <a:srgbClr val="C00000"/>
            </a:solidFill>
            <a:latin typeface="Arial Rounded MT Bold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600" b="1" kern="1200" dirty="0" smtClean="0">
              <a:solidFill>
                <a:schemeClr val="accent6"/>
              </a:solidFill>
            </a:rPr>
            <a:t>Načrtovan in večkrat izveden </a:t>
          </a:r>
          <a:r>
            <a:rPr lang="sl-SI" sz="1600" kern="1200" dirty="0" smtClean="0">
              <a:solidFill>
                <a:schemeClr val="accent6"/>
              </a:solidFill>
            </a:rPr>
            <a:t>(od načrtovalcev in drugih učiteljev)</a:t>
          </a:r>
          <a:endParaRPr lang="sl-SI" sz="1600" kern="1200" dirty="0">
            <a:solidFill>
              <a:schemeClr val="accent6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600" kern="1200" dirty="0" smtClean="0">
              <a:solidFill>
                <a:schemeClr val="accent6"/>
              </a:solidFill>
            </a:rPr>
            <a:t>Racionalno in empirično </a:t>
          </a:r>
          <a:r>
            <a:rPr lang="sl-SI" sz="1600" kern="1200" dirty="0" err="1" smtClean="0">
              <a:solidFill>
                <a:schemeClr val="accent6"/>
              </a:solidFill>
            </a:rPr>
            <a:t>evalviran</a:t>
          </a:r>
          <a:r>
            <a:rPr lang="sl-SI" sz="1600" kern="1200" dirty="0" smtClean="0">
              <a:solidFill>
                <a:schemeClr val="accent6"/>
              </a:solidFill>
            </a:rPr>
            <a:t> (metodološko korektno)</a:t>
          </a:r>
          <a:endParaRPr lang="sl-SI" sz="1600" kern="1200" dirty="0">
            <a:solidFill>
              <a:schemeClr val="accent6"/>
            </a:solidFill>
          </a:endParaRPr>
        </a:p>
      </dsp:txBody>
      <dsp:txXfrm>
        <a:off x="1282525" y="3878911"/>
        <a:ext cx="5214609" cy="1545610"/>
      </dsp:txXfrm>
    </dsp:sp>
    <dsp:sp modelId="{CE6FAB67-7BD1-469E-A091-F37645FC96F7}">
      <dsp:nvSpPr>
        <dsp:cNvPr id="0" name=""/>
        <dsp:cNvSpPr/>
      </dsp:nvSpPr>
      <dsp:spPr>
        <a:xfrm>
          <a:off x="5928001" y="1245018"/>
          <a:ext cx="1067158" cy="1067158"/>
        </a:xfrm>
        <a:prstGeom prst="downArrow">
          <a:avLst>
            <a:gd name="adj1" fmla="val 55000"/>
            <a:gd name="adj2" fmla="val 45000"/>
          </a:avLst>
        </a:prstGeom>
        <a:solidFill>
          <a:srgbClr val="E2E2F6">
            <a:alpha val="90000"/>
          </a:srgbClr>
        </a:solidFill>
        <a:ln w="25400" cap="flat" cmpd="sng" algn="ctr">
          <a:solidFill>
            <a:schemeClr val="accent6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3600" kern="1200"/>
        </a:p>
      </dsp:txBody>
      <dsp:txXfrm>
        <a:off x="6168112" y="1245018"/>
        <a:ext cx="586936" cy="803036"/>
      </dsp:txXfrm>
    </dsp:sp>
    <dsp:sp modelId="{CE93B336-0876-45B5-84F0-4D0FCDBDEB53}">
      <dsp:nvSpPr>
        <dsp:cNvPr id="0" name=""/>
        <dsp:cNvSpPr/>
      </dsp:nvSpPr>
      <dsp:spPr>
        <a:xfrm>
          <a:off x="6545221" y="3149485"/>
          <a:ext cx="1067158" cy="1067158"/>
        </a:xfrm>
        <a:prstGeom prst="downArrow">
          <a:avLst>
            <a:gd name="adj1" fmla="val 55000"/>
            <a:gd name="adj2" fmla="val 45000"/>
          </a:avLst>
        </a:prstGeom>
        <a:solidFill>
          <a:srgbClr val="DCFFB9">
            <a:alpha val="89804"/>
          </a:srgbClr>
        </a:solidFill>
        <a:ln w="25400" cap="flat" cmpd="sng" algn="ctr">
          <a:solidFill>
            <a:schemeClr val="accent6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3600" kern="1200"/>
        </a:p>
      </dsp:txBody>
      <dsp:txXfrm>
        <a:off x="6785332" y="3149485"/>
        <a:ext cx="586936" cy="803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7683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29011" y="1"/>
            <a:ext cx="2930574" cy="497683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A8575BF-FEB9-44DB-872C-4733892707A2}" type="datetimeFigureOut">
              <a:rPr lang="sl-SI"/>
              <a:pPr>
                <a:defRPr/>
              </a:pPr>
              <a:t>11.3.2012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43241"/>
            <a:ext cx="2930574" cy="497682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29011" y="9443241"/>
            <a:ext cx="2930574" cy="497682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D8DACC7-6BB4-446C-8376-84887FBC4E5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1455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1" y="1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2417"/>
            <a:ext cx="5409562" cy="4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1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3E6A9C2-0D95-4B0D-88C9-AE173AE653D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48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Ograda opomb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smtClean="0">
              <a:latin typeface="Arial" pitchFamily="34" charset="0"/>
            </a:endParaRPr>
          </a:p>
        </p:txBody>
      </p:sp>
      <p:sp>
        <p:nvSpPr>
          <p:cNvPr id="63492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4362" indent="-2862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5172" indent="-2290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3240" indent="-2290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1309" indent="-2290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FD438F2-931C-460F-A007-E57A9500D2AA}" type="slidenum">
              <a:rPr lang="sl-SI" smtClean="0"/>
              <a:pPr eaLnBrk="1" hangingPunct="1"/>
              <a:t>4</a:t>
            </a:fld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412875"/>
            <a:ext cx="7772400" cy="792163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2963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756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441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938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716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18287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803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304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99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67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50824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36191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pic>
        <p:nvPicPr>
          <p:cNvPr id="1028" name="Picture 31" descr="spodnji_ro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48" r:id="rId2"/>
    <p:sldLayoutId id="2147484249" r:id="rId3"/>
    <p:sldLayoutId id="2147484250" r:id="rId4"/>
    <p:sldLayoutId id="2147484251" r:id="rId5"/>
    <p:sldLayoutId id="2147484252" r:id="rId6"/>
    <p:sldLayoutId id="2147484253" r:id="rId7"/>
    <p:sldLayoutId id="2147484254" r:id="rId8"/>
    <p:sldLayoutId id="2147484255" r:id="rId9"/>
    <p:sldLayoutId id="2147484256" r:id="rId10"/>
    <p:sldLayoutId id="214748425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tja.pavlic@zrss.si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mailto:kpskerjanc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00808"/>
            <a:ext cx="9144000" cy="576064"/>
          </a:xfrm>
        </p:spPr>
        <p:txBody>
          <a:bodyPr/>
          <a:lstStyle/>
          <a:p>
            <a:pPr algn="ctr" eaLnBrk="1" hangingPunct="1"/>
            <a:r>
              <a:rPr lang="sl-SI" sz="2400" dirty="0" smtClean="0">
                <a:solidFill>
                  <a:schemeClr val="bg1"/>
                </a:solidFill>
                <a:latin typeface="Arial Rounded MT Bold" pitchFamily="34" charset="0"/>
              </a:rPr>
              <a:t>Projekt OBOGATENO UČENJE TUJIH JEZIKOV</a:t>
            </a:r>
            <a:endParaRPr lang="sl-SI" sz="240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53181" y="4653136"/>
            <a:ext cx="9144000" cy="1152128"/>
          </a:xfrm>
        </p:spPr>
        <p:txBody>
          <a:bodyPr/>
          <a:lstStyle/>
          <a:p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Katja 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Pavlič Škerjanc, </a:t>
            </a:r>
            <a:r>
              <a:rPr lang="sl-SI" sz="2000" b="1" dirty="0" err="1" smtClean="0">
                <a:solidFill>
                  <a:schemeClr val="bg1"/>
                </a:solidFill>
                <a:latin typeface="Arial Rounded MT Bold" pitchFamily="34" charset="0"/>
                <a:hlinkClick r:id="rId3"/>
              </a:rPr>
              <a:t>katja.pavlic@zrss.si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; </a:t>
            </a:r>
            <a:r>
              <a:rPr lang="sl-SI" sz="2000" b="1" dirty="0" err="1" smtClean="0">
                <a:solidFill>
                  <a:schemeClr val="bg1"/>
                </a:solidFill>
                <a:latin typeface="Arial Rounded MT Bold" pitchFamily="34" charset="0"/>
                <a:hlinkClick r:id="rId4"/>
              </a:rPr>
              <a:t>kpskerjanc@gmail.com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  </a:t>
            </a:r>
            <a:endParaRPr lang="sl-SI" sz="20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Ljubljana</a:t>
            </a:r>
            <a:r>
              <a:rPr lang="sl-SI" sz="2000" b="1" dirty="0">
                <a:solidFill>
                  <a:schemeClr val="bg1"/>
                </a:solidFill>
                <a:latin typeface="Arial Rounded MT Bold" pitchFamily="34" charset="0"/>
              </a:rPr>
              <a:t>, 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12. 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3. 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2012</a:t>
            </a:r>
            <a:endParaRPr lang="sl-SI" sz="20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20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18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18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eaLnBrk="1" hangingPunct="1"/>
            <a:endParaRPr lang="sl-SI" sz="1400" dirty="0" smtClean="0">
              <a:solidFill>
                <a:schemeClr val="bg1"/>
              </a:solidFill>
            </a:endParaRP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6165850"/>
            <a:ext cx="90376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1000" b="1" dirty="0">
                <a:solidFill>
                  <a:schemeClr val="bg1"/>
                </a:solidFill>
              </a:rPr>
              <a:t>Operacijo delno financira Evropska unija iz Evropskega socialnega sklada ter Ministrstvo za šolstvo in šport. Operacija se izvaja v okviru Operativnega programa razvoja človeških virov v obdobju 2007-2013, razvojne prioritete: Razvoj človeških virov in vseživljenjsko učenje; prednostne usmeritve: Izboljšanje kakovosti in učinkovitosti sistemov izobraževanja in usposabljanja.</a:t>
            </a:r>
          </a:p>
        </p:txBody>
      </p:sp>
      <p:sp>
        <p:nvSpPr>
          <p:cNvPr id="3077" name="Pravokotnik 8"/>
          <p:cNvSpPr>
            <a:spLocks noChangeArrowheads="1"/>
          </p:cNvSpPr>
          <p:nvPr/>
        </p:nvSpPr>
        <p:spPr bwMode="auto">
          <a:xfrm>
            <a:off x="-15335" y="2492896"/>
            <a:ext cx="9144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sl-SI" sz="3600" b="1" dirty="0" smtClean="0">
                <a:solidFill>
                  <a:schemeClr val="bg1"/>
                </a:solidFill>
                <a:latin typeface="Arial Rounded MT Bold" pitchFamily="34" charset="0"/>
              </a:rPr>
              <a:t>PRIPRAVA NA POUK </a:t>
            </a:r>
          </a:p>
          <a:p>
            <a:pPr algn="ctr"/>
            <a:r>
              <a:rPr lang="sl-SI" sz="3600" b="1" dirty="0" smtClean="0">
                <a:solidFill>
                  <a:schemeClr val="bg1"/>
                </a:solidFill>
                <a:latin typeface="Arial Rounded MT Bold" pitchFamily="34" charset="0"/>
              </a:rPr>
              <a:t>KOT PRIMER PEDAGOŠKE PRAKSE:</a:t>
            </a:r>
          </a:p>
          <a:p>
            <a:pPr algn="ctr"/>
            <a:r>
              <a:rPr lang="sl-SI" sz="3600" b="1" dirty="0" smtClean="0">
                <a:solidFill>
                  <a:schemeClr val="bg1"/>
                </a:solidFill>
                <a:latin typeface="Arial Narrow" pitchFamily="34" charset="0"/>
              </a:rPr>
              <a:t>Elementi, pomembni za mesečno načrtovanje</a:t>
            </a:r>
            <a:endParaRPr lang="sl-SI" sz="32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54255"/>
              </p:ext>
            </p:extLst>
          </p:nvPr>
        </p:nvGraphicFramePr>
        <p:xfrm>
          <a:off x="0" y="260650"/>
          <a:ext cx="9144000" cy="984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984207"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T="45715" marB="45715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84" name="Picture 15" descr="http://sites.google.com/site/scpetprojektegradiva/_/rsrc/1227218497223/Home/desno%20zrs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97119"/>
            <a:ext cx="719138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1" descr="http://www.svlr.gov.si/fileadmin/svlsrp.gov.si/pageuploads/KOHEZIJA/Tehnicna_pomoc/LOGOTIP-ESS-SL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43" b="12682"/>
          <a:stretch>
            <a:fillRect/>
          </a:stretch>
        </p:blipFill>
        <p:spPr bwMode="auto">
          <a:xfrm>
            <a:off x="5669400" y="325340"/>
            <a:ext cx="3254375" cy="8620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Slika 9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7200"/>
            <a:ext cx="3744416" cy="900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6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  <a:solidFill>
            <a:srgbClr val="000099"/>
          </a:solidFill>
        </p:spPr>
        <p:txBody>
          <a:bodyPr/>
          <a:lstStyle/>
          <a:p>
            <a:pPr algn="ctr"/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PRIMERI 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PEDAGOŠKE PRAKSE: 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Stopnje verodostojnosti</a:t>
            </a:r>
            <a:endParaRPr lang="sl-SI" dirty="0" smtClean="0">
              <a:solidFill>
                <a:schemeClr val="bg1"/>
              </a:solidFill>
              <a:latin typeface="Arial Rounded MT Bold" pitchFamily="34" charset="0"/>
            </a:endParaRPr>
          </a:p>
        </p:txBody>
      </p:sp>
      <p:graphicFrame>
        <p:nvGraphicFramePr>
          <p:cNvPr id="7" name="Ograda vsebin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508709"/>
              </p:ext>
            </p:extLst>
          </p:nvPr>
        </p:nvGraphicFramePr>
        <p:xfrm>
          <a:off x="395536" y="1196752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89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slov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582612"/>
          </a:xfrm>
          <a:solidFill>
            <a:schemeClr val="accent6"/>
          </a:solidFill>
        </p:spPr>
        <p:txBody>
          <a:bodyPr/>
          <a:lstStyle/>
          <a:p>
            <a:pPr algn="ctr">
              <a:defRPr/>
            </a:pP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Priprava na 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(I)TP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:  (Nujni?) elementi</a:t>
            </a:r>
          </a:p>
        </p:txBody>
      </p:sp>
      <p:sp>
        <p:nvSpPr>
          <p:cNvPr id="9219" name="Ograda vsebine 2"/>
          <p:cNvSpPr>
            <a:spLocks noGrp="1"/>
          </p:cNvSpPr>
          <p:nvPr>
            <p:ph idx="1"/>
          </p:nvPr>
        </p:nvSpPr>
        <p:spPr>
          <a:xfrm>
            <a:off x="428625" y="857250"/>
            <a:ext cx="8229600" cy="5715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sl-SI" sz="2400" b="1" smtClean="0"/>
              <a:t>Splošni podatki:</a:t>
            </a:r>
          </a:p>
          <a:p>
            <a:pPr marL="914400" lvl="1" indent="-457200">
              <a:spcBef>
                <a:spcPct val="0"/>
              </a:spcBef>
              <a:buFont typeface="Wingdings" pitchFamily="2" charset="2"/>
              <a:buChar char="§"/>
            </a:pPr>
            <a:r>
              <a:rPr lang="sl-SI" sz="2000" smtClean="0"/>
              <a:t>Ciljna skupina dijakov (letnik, oddelek, starost),</a:t>
            </a:r>
          </a:p>
          <a:p>
            <a:pPr marL="914400" lvl="1" indent="-457200">
              <a:spcBef>
                <a:spcPct val="0"/>
              </a:spcBef>
              <a:buFont typeface="Wingdings" pitchFamily="2" charset="2"/>
              <a:buChar char="§"/>
            </a:pPr>
            <a:r>
              <a:rPr lang="sl-SI" sz="2000" smtClean="0"/>
              <a:t>Predmet(a) </a:t>
            </a:r>
          </a:p>
          <a:p>
            <a:pPr marL="914400" lvl="1" indent="-457200">
              <a:spcBef>
                <a:spcPct val="0"/>
              </a:spcBef>
              <a:buFont typeface="Wingdings" pitchFamily="2" charset="2"/>
              <a:buChar char="§"/>
            </a:pPr>
            <a:r>
              <a:rPr lang="sl-SI" sz="2000" smtClean="0"/>
              <a:t>Učitelja</a:t>
            </a:r>
          </a:p>
          <a:p>
            <a:pPr marL="914400" lvl="1" indent="-457200">
              <a:spcBef>
                <a:spcPct val="0"/>
              </a:spcBef>
              <a:buFont typeface="Wingdings" pitchFamily="2" charset="2"/>
              <a:buChar char="§"/>
            </a:pPr>
            <a:r>
              <a:rPr lang="sl-SI" sz="2000" smtClean="0"/>
              <a:t>Datum, šolska ura, prostor (kateri, posebne zahteve – ureditev učilnice)</a:t>
            </a:r>
          </a:p>
          <a:p>
            <a:pPr marL="914400" lvl="1" indent="-457200">
              <a:spcBef>
                <a:spcPct val="0"/>
              </a:spcBef>
              <a:buFont typeface="Wingdings" pitchFamily="2" charset="2"/>
              <a:buChar char="§"/>
            </a:pPr>
            <a:r>
              <a:rPr lang="sl-SI" sz="2000" smtClean="0"/>
              <a:t>Učni pripomočki (za učitelja, za dijake)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sl-SI" sz="2400" b="1" smtClean="0">
                <a:solidFill>
                  <a:srgbClr val="2D2D8A"/>
                </a:solidFill>
              </a:rPr>
              <a:t>Žarišče/Fokus ure oz. učnega sklopa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sl-SI" sz="2400" b="1" smtClean="0"/>
              <a:t>Tip ure/Učni pristop, metoda, oblika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sl-SI" sz="2400" b="1" smtClean="0"/>
              <a:t>Vrsta ITP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sl-SI" sz="2400" b="1" i="1" smtClean="0"/>
              <a:t>Potrebno predznanje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sl-SI" sz="2400" b="1" smtClean="0"/>
              <a:t>Učni cilji in/oz. pričakovani učni dosežki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sl-SI" sz="2400" b="1" smtClean="0">
                <a:solidFill>
                  <a:srgbClr val="C00000"/>
                </a:solidFill>
              </a:rPr>
              <a:t>Potek ure in/oz. dejavnosti učiteljev in dijakov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sl-SI" sz="2400" b="1" smtClean="0"/>
              <a:t>Ugotavljanje učnih dosežkov </a:t>
            </a:r>
            <a:r>
              <a:rPr lang="sl-SI" sz="2000" smtClean="0"/>
              <a:t>(preverjanje, ocenjevanje …</a:t>
            </a:r>
            <a:endParaRPr lang="sl-SI" sz="2400" b="1" smtClean="0"/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sl-SI" sz="2400" b="1" smtClean="0"/>
              <a:t>Logistika</a:t>
            </a:r>
            <a:r>
              <a:rPr lang="sl-SI" sz="2400" smtClean="0"/>
              <a:t>: </a:t>
            </a:r>
            <a:r>
              <a:rPr lang="sl-SI" sz="2000" smtClean="0"/>
              <a:t>Kdo bo poskrbel za ureditev učilnice, kdo za fotokopije, kdo bo odklenil učilnico, kdo s dogovoril z vzdrževalcem naprav/knjižničarko za …?</a:t>
            </a:r>
          </a:p>
        </p:txBody>
      </p:sp>
    </p:spTree>
    <p:extLst>
      <p:ext uri="{BB962C8B-B14F-4D97-AF65-F5344CB8AC3E}">
        <p14:creationId xmlns:p14="http://schemas.microsoft.com/office/powerpoint/2010/main" val="292094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854458"/>
              </p:ext>
            </p:extLst>
          </p:nvPr>
        </p:nvGraphicFramePr>
        <p:xfrm>
          <a:off x="214312" y="908720"/>
          <a:ext cx="8715436" cy="577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3071834"/>
                <a:gridCol w="2214578"/>
                <a:gridCol w="2857520"/>
              </a:tblGrid>
              <a:tr h="433648">
                <a:tc rowSpan="2">
                  <a:txBody>
                    <a:bodyPr/>
                    <a:lstStyle/>
                    <a:p>
                      <a:pPr algn="ctr"/>
                      <a:r>
                        <a:rPr lang="sl-SI" sz="4400" dirty="0" smtClean="0">
                          <a:solidFill>
                            <a:schemeClr val="accent6"/>
                          </a:solidFill>
                          <a:latin typeface="Arial Rounded MT Bold" pitchFamily="34" charset="0"/>
                        </a:rPr>
                        <a:t>?</a:t>
                      </a:r>
                      <a:endParaRPr lang="sl-SI" sz="4400" dirty="0">
                        <a:solidFill>
                          <a:schemeClr val="accent6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sz="20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SKUPAJ </a:t>
                      </a:r>
                      <a:r>
                        <a:rPr lang="sl-SI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sl-SI" sz="20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(v istem prostoru)</a:t>
                      </a:r>
                      <a:endParaRPr lang="sl-SI" sz="20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LOČENO</a:t>
                      </a:r>
                      <a:endParaRPr lang="sl-SI" sz="2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5081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vzporedno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zaporedno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(praviloma)</a:t>
                      </a:r>
                      <a:r>
                        <a:rPr lang="sl-SI" sz="20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vzporedno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34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sl-SI" sz="20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iste dejavnosti</a:t>
                      </a:r>
                      <a:endParaRPr lang="sl-SI" sz="20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1. </a:t>
                      </a:r>
                    </a:p>
                    <a:p>
                      <a:pPr algn="ctr"/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Arial Rounded MT Bold" pitchFamily="34" charset="0"/>
                          <a:cs typeface="Arial" pitchFamily="34" charset="0"/>
                        </a:rPr>
                        <a:t>DVOGOVORNO</a:t>
                      </a:r>
                    </a:p>
                    <a:p>
                      <a:pPr algn="ctr"/>
                      <a:r>
                        <a:rPr lang="sl-SI" sz="2000" b="1" dirty="0" err="1" smtClean="0">
                          <a:solidFill>
                            <a:schemeClr val="accent6"/>
                          </a:solidFill>
                          <a:latin typeface="Arial Narrow" pitchFamily="34" charset="0"/>
                          <a:cs typeface="Arial" pitchFamily="34" charset="0"/>
                        </a:rPr>
                        <a:t>kolaborativno</a:t>
                      </a:r>
                      <a:r>
                        <a:rPr lang="sl-SI" sz="2000" b="1" dirty="0" smtClean="0">
                          <a:solidFill>
                            <a:schemeClr val="accent6"/>
                          </a:solidFill>
                          <a:latin typeface="Arial Narrow" pitchFamily="34" charset="0"/>
                          <a:cs typeface="Arial" pitchFamily="34" charset="0"/>
                        </a:rPr>
                        <a:t>/</a:t>
                      </a:r>
                      <a:r>
                        <a:rPr lang="sl-SI" sz="2000" b="1" dirty="0" err="1" smtClean="0">
                          <a:solidFill>
                            <a:schemeClr val="accent6"/>
                          </a:solidFill>
                          <a:latin typeface="Arial Narrow" pitchFamily="34" charset="0"/>
                          <a:cs typeface="Arial" pitchFamily="34" charset="0"/>
                        </a:rPr>
                        <a:t>dialogično</a:t>
                      </a:r>
                      <a:endParaRPr lang="sl-SI" sz="2000" b="0" dirty="0" smtClean="0">
                        <a:solidFill>
                          <a:schemeClr val="accent6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5.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Arial Rounded MT Bold" pitchFamily="34" charset="0"/>
                          <a:cs typeface="Arial" pitchFamily="34" charset="0"/>
                        </a:rPr>
                        <a:t>IZMENJALNO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err="1" smtClean="0">
                          <a:solidFill>
                            <a:schemeClr val="accent6"/>
                          </a:solidFill>
                          <a:latin typeface="Arial Narrow" pitchFamily="34" charset="0"/>
                          <a:cs typeface="Arial" pitchFamily="34" charset="0"/>
                        </a:rPr>
                        <a:t>alternacijsko</a:t>
                      </a:r>
                      <a:endParaRPr lang="sl-SI" sz="2000" b="1" dirty="0" smtClean="0">
                        <a:solidFill>
                          <a:schemeClr val="accent6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600" b="0" dirty="0" smtClean="0">
                        <a:solidFill>
                          <a:schemeClr val="accent6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(rotirata</a:t>
                      </a:r>
                      <a:r>
                        <a:rPr lang="sl-SI" sz="1600" b="0" baseline="0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 učitelja ali učenci/dijaki</a:t>
                      </a:r>
                      <a:r>
                        <a:rPr lang="sl-SI" sz="1600" b="0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)</a:t>
                      </a:r>
                      <a:endParaRPr lang="sl-SI" sz="1600" b="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6.</a:t>
                      </a:r>
                    </a:p>
                    <a:p>
                      <a:pPr algn="ctr"/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Arial Rounded MT Bold" pitchFamily="34" charset="0"/>
                          <a:cs typeface="Arial" pitchFamily="34" charset="0"/>
                        </a:rPr>
                        <a:t>VZPOREDNO</a:t>
                      </a:r>
                    </a:p>
                    <a:p>
                      <a:pPr algn="ctr"/>
                      <a:r>
                        <a:rPr lang="sl-SI" sz="2000" b="1" dirty="0" smtClean="0">
                          <a:solidFill>
                            <a:schemeClr val="accent6"/>
                          </a:solidFill>
                          <a:latin typeface="Arial Narrow" pitchFamily="34" charset="0"/>
                          <a:cs typeface="Arial" pitchFamily="34" charset="0"/>
                        </a:rPr>
                        <a:t>paralelno</a:t>
                      </a:r>
                      <a:endParaRPr lang="sl-SI" sz="2000" b="1" dirty="0">
                        <a:solidFill>
                          <a:schemeClr val="accent6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sl-SI" sz="20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različne</a:t>
                      </a:r>
                    </a:p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sl-SI" sz="20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dejavnosti</a:t>
                      </a:r>
                      <a:endParaRPr lang="sl-SI" sz="20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2.</a:t>
                      </a:r>
                    </a:p>
                    <a:p>
                      <a:pPr algn="ctr"/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Arial Rounded MT Bold" pitchFamily="34" charset="0"/>
                          <a:cs typeface="Arial" pitchFamily="34" charset="0"/>
                        </a:rPr>
                        <a:t>SOODVISNO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smtClean="0">
                          <a:solidFill>
                            <a:schemeClr val="accent6"/>
                          </a:solidFill>
                          <a:latin typeface="Arial Narrow" pitchFamily="34" charset="0"/>
                          <a:cs typeface="Arial" pitchFamily="34" charset="0"/>
                        </a:rPr>
                        <a:t>tradicionalno timsko</a:t>
                      </a:r>
                      <a:endParaRPr lang="sl-SI" sz="2000" b="0" dirty="0">
                        <a:solidFill>
                          <a:schemeClr val="accent6"/>
                        </a:solidFill>
                        <a:latin typeface="Arial Rounded MT Bold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1100571">
                <a:tc vMerge="1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lang="sl-SI" sz="2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sl-SI" sz="2000" b="0" dirty="0">
                        <a:solidFill>
                          <a:schemeClr val="accent6"/>
                        </a:solidFill>
                        <a:latin typeface="Arial Rounded MT Bold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73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7.</a:t>
                      </a:r>
                    </a:p>
                    <a:p>
                      <a:pPr algn="ctr"/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Arial Rounded MT Bold" pitchFamily="34" charset="0"/>
                          <a:cs typeface="Arial" pitchFamily="34" charset="0"/>
                        </a:rPr>
                        <a:t>RAZLOČEVALNO</a:t>
                      </a:r>
                    </a:p>
                    <a:p>
                      <a:pPr algn="ctr"/>
                      <a:r>
                        <a:rPr lang="sl-SI" sz="2000" b="1" dirty="0" smtClean="0">
                          <a:solidFill>
                            <a:schemeClr val="accent6"/>
                          </a:solidFill>
                          <a:latin typeface="Arial Narrow" pitchFamily="34" charset="0"/>
                          <a:cs typeface="Arial" pitchFamily="34" charset="0"/>
                        </a:rPr>
                        <a:t>diferencirano</a:t>
                      </a:r>
                      <a:endParaRPr lang="sl-SI" sz="2000" b="1" dirty="0">
                        <a:solidFill>
                          <a:schemeClr val="accent6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F4"/>
                    </a:solidFill>
                  </a:tcPr>
                </a:tc>
              </a:tr>
              <a:tr h="1109161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3.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Arial Rounded MT Bold" pitchFamily="34" charset="0"/>
                          <a:cs typeface="Arial" pitchFamily="34" charset="0"/>
                        </a:rPr>
                        <a:t>DOPOLNJEVALNO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smtClean="0">
                          <a:solidFill>
                            <a:schemeClr val="accent6"/>
                          </a:solidFill>
                          <a:latin typeface="Arial Narrow" pitchFamily="34" charset="0"/>
                          <a:cs typeface="Arial" pitchFamily="34" charset="0"/>
                        </a:rPr>
                        <a:t>komplementarno</a:t>
                      </a:r>
                      <a:endParaRPr lang="sl-SI" sz="2000" b="0" dirty="0" smtClean="0">
                        <a:solidFill>
                          <a:schemeClr val="accent6"/>
                        </a:solidFill>
                        <a:latin typeface="Arial Rounded MT Bold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400" b="1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A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1348980">
                <a:tc vMerge="1"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4.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chemeClr val="accent6"/>
                          </a:solidFill>
                          <a:latin typeface="Arial Rounded MT Bold" pitchFamily="34" charset="0"/>
                          <a:cs typeface="Arial" pitchFamily="34" charset="0"/>
                        </a:rPr>
                        <a:t>PODPORNO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err="1" smtClean="0">
                          <a:solidFill>
                            <a:schemeClr val="accent6"/>
                          </a:solidFill>
                          <a:latin typeface="Arial Narrow" pitchFamily="34" charset="0"/>
                          <a:cs typeface="Arial" pitchFamily="34" charset="0"/>
                        </a:rPr>
                        <a:t>suportivno</a:t>
                      </a:r>
                      <a:endParaRPr lang="sl-SI" sz="2000" b="1" dirty="0" smtClean="0">
                        <a:solidFill>
                          <a:schemeClr val="accent6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(eden poučuje,</a:t>
                      </a:r>
                      <a:r>
                        <a:rPr lang="sl-SI" sz="1600" b="0" baseline="0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 </a:t>
                      </a:r>
                      <a:r>
                        <a:rPr lang="sl-SI" sz="1600" b="0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drugi opazuje)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400" b="1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sl-SI" sz="24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195" name="PoljeZBesedilom 4"/>
          <p:cNvSpPr txBox="1">
            <a:spLocks noChangeArrowheads="1"/>
          </p:cNvSpPr>
          <p:nvPr/>
        </p:nvSpPr>
        <p:spPr bwMode="auto">
          <a:xfrm>
            <a:off x="214312" y="163391"/>
            <a:ext cx="8715375" cy="58578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sl-SI" sz="3200" b="1" dirty="0">
                <a:solidFill>
                  <a:schemeClr val="bg1"/>
                </a:solidFill>
                <a:latin typeface="Arial Rounded MT Bold" pitchFamily="34" charset="0"/>
              </a:rPr>
              <a:t>INTERAKTIVNO</a:t>
            </a:r>
            <a:r>
              <a:rPr lang="sl-SI" sz="3200" b="1" dirty="0">
                <a:latin typeface="Arial Rounded MT Bold" pitchFamily="34" charset="0"/>
              </a:rPr>
              <a:t> </a:t>
            </a:r>
            <a:r>
              <a:rPr lang="sl-SI" sz="3200" b="1" dirty="0">
                <a:solidFill>
                  <a:schemeClr val="bg1"/>
                </a:solidFill>
                <a:latin typeface="Arial Rounded MT Bold" pitchFamily="34" charset="0"/>
              </a:rPr>
              <a:t>TIMSKO</a:t>
            </a:r>
            <a:r>
              <a:rPr lang="sl-SI" sz="3200" b="1" dirty="0">
                <a:latin typeface="Arial Rounded MT Bold" pitchFamily="34" charset="0"/>
              </a:rPr>
              <a:t> </a:t>
            </a:r>
            <a:r>
              <a:rPr lang="sl-SI" sz="3200" b="1" dirty="0">
                <a:solidFill>
                  <a:schemeClr val="bg1"/>
                </a:solidFill>
                <a:latin typeface="Arial Rounded MT Bold" pitchFamily="34" charset="0"/>
              </a:rPr>
              <a:t>POUČEVANJE</a:t>
            </a:r>
          </a:p>
        </p:txBody>
      </p:sp>
    </p:spTree>
    <p:extLst>
      <p:ext uri="{BB962C8B-B14F-4D97-AF65-F5344CB8AC3E}">
        <p14:creationId xmlns:p14="http://schemas.microsoft.com/office/powerpoint/2010/main" val="95816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643937" cy="582612"/>
          </a:xfr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/>
          <a:lstStyle/>
          <a:p>
            <a:pPr algn="ctr">
              <a:defRPr/>
            </a:pPr>
            <a:r>
              <a:rPr lang="sl-SI" dirty="0" smtClean="0">
                <a:solidFill>
                  <a:schemeClr val="accent6"/>
                </a:solidFill>
                <a:latin typeface="Arial Rounded MT Bold" pitchFamily="34" charset="0"/>
              </a:rPr>
              <a:t>Iz priprave na ITP …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214282" y="857232"/>
          <a:ext cx="8643998" cy="5668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201"/>
                <a:gridCol w="729365"/>
                <a:gridCol w="1854858"/>
                <a:gridCol w="1854858"/>
                <a:gridCol w="1854858"/>
                <a:gridCol w="1854858"/>
              </a:tblGrid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sl-SI" sz="2000" b="1" dirty="0" smtClean="0">
                          <a:solidFill>
                            <a:schemeClr val="bg1"/>
                          </a:solidFill>
                        </a:rPr>
                        <a:t>POTEK URE  –  DEJAVNOSTI</a:t>
                      </a:r>
                      <a:endParaRPr lang="sl-SI" sz="2000" b="1" dirty="0">
                        <a:solidFill>
                          <a:schemeClr val="bg1"/>
                        </a:solidFill>
                      </a:endParaRPr>
                    </a:p>
                  </a:txBody>
                  <a:tcPr vert="vert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Čas</a:t>
                      </a:r>
                      <a:endParaRPr lang="sl-SI" sz="20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1. učitelj</a:t>
                      </a:r>
                      <a:endParaRPr lang="sl-SI" sz="20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2. učitelj</a:t>
                      </a:r>
                      <a:endParaRPr lang="sl-SI" sz="20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Dijaki</a:t>
                      </a:r>
                      <a:endParaRPr lang="sl-SI" sz="20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667512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i="0" dirty="0" smtClean="0"/>
                        <a:t>5’</a:t>
                      </a:r>
                      <a:r>
                        <a:rPr lang="sl-SI" sz="1800" b="1" i="0" baseline="0" dirty="0" smtClean="0"/>
                        <a:t>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sl-SI" sz="1800" b="1" dirty="0" smtClean="0">
                          <a:solidFill>
                            <a:schemeClr val="tx1"/>
                          </a:solidFill>
                        </a:rPr>
                        <a:t>Preveri prisotnost</a:t>
                      </a:r>
                    </a:p>
                    <a:p>
                      <a:r>
                        <a:rPr lang="sl-SI" sz="1800" b="1" dirty="0" smtClean="0">
                          <a:solidFill>
                            <a:schemeClr val="tx1"/>
                          </a:solidFill>
                        </a:rPr>
                        <a:t>- Vpiše v dnevnik… </a:t>
                      </a:r>
                    </a:p>
                    <a:p>
                      <a:r>
                        <a:rPr lang="sl-SI" sz="1800" b="1" dirty="0" smtClean="0">
                          <a:solidFill>
                            <a:schemeClr val="tx1"/>
                          </a:solidFill>
                        </a:rPr>
                        <a:t>- Pojasni cilje, pričakovane učne dosežke in potek ure …</a:t>
                      </a:r>
                      <a:endParaRPr lang="sl-SI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sl-SI" sz="18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667512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i="0" dirty="0" smtClean="0"/>
                        <a:t>5’ </a:t>
                      </a:r>
                    </a:p>
                    <a:p>
                      <a:pPr algn="ctr"/>
                      <a:endParaRPr lang="sl-SI" sz="1800" b="1" i="0" dirty="0"/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- Da navodila za  oblikovanje skupin …</a:t>
                      </a:r>
                      <a:endParaRPr lang="sl-SI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sl-SI" sz="1800" dirty="0" smtClean="0"/>
                        <a:t> </a:t>
                      </a:r>
                      <a:endParaRPr lang="sl-SI" sz="18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702010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i="0" dirty="0" smtClean="0"/>
                        <a:t>15’</a:t>
                      </a:r>
                      <a:endParaRPr lang="sl-SI" sz="1800" b="1" i="0" dirty="0"/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8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sl-SI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8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sl-SI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1" dirty="0" smtClean="0">
                          <a:solidFill>
                            <a:srgbClr val="FF6600"/>
                          </a:solidFill>
                        </a:rPr>
                        <a:t>Skupine  U1</a:t>
                      </a:r>
                      <a:endParaRPr lang="sl-SI" sz="20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smtClean="0">
                          <a:solidFill>
                            <a:srgbClr val="00B050"/>
                          </a:solidFill>
                        </a:rPr>
                        <a:t>Skupine</a:t>
                      </a:r>
                      <a:r>
                        <a:rPr lang="sl-SI" sz="2000" b="1" baseline="0" dirty="0" smtClean="0">
                          <a:solidFill>
                            <a:srgbClr val="00B050"/>
                          </a:solidFill>
                        </a:rPr>
                        <a:t>  U2</a:t>
                      </a:r>
                      <a:endParaRPr lang="sl-SI" sz="20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702010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i="0" dirty="0" smtClean="0"/>
                        <a:t>15’</a:t>
                      </a:r>
                      <a:endParaRPr lang="sl-SI" sz="1800" b="1" i="0" dirty="0"/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8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8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sl-SI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sl-SI" sz="18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667512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i="0" dirty="0" smtClean="0"/>
                        <a:t>5</a:t>
                      </a:r>
                      <a:r>
                        <a:rPr lang="sl-SI" sz="1800" b="1" i="0" baseline="0" dirty="0" smtClean="0"/>
                        <a:t>’</a:t>
                      </a:r>
                    </a:p>
                    <a:p>
                      <a:pPr algn="ctr"/>
                      <a:endParaRPr lang="sl-SI" sz="1800" b="1" i="0" dirty="0"/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800" b="1" dirty="0" smtClean="0">
                          <a:solidFill>
                            <a:schemeClr val="tx1"/>
                          </a:solidFill>
                        </a:rPr>
                        <a:t>- Da navodila za  DN …</a:t>
                      </a:r>
                      <a:endParaRPr lang="sl-SI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sl-SI" sz="1800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47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313" y="428625"/>
            <a:ext cx="8643937" cy="1071563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sl-SI" dirty="0" smtClean="0">
                <a:solidFill>
                  <a:schemeClr val="accent6"/>
                </a:solidFill>
                <a:latin typeface="Arial Rounded MT Bold" pitchFamily="34" charset="0"/>
              </a:rPr>
              <a:t>Aktivnosti in (učne) dejavnosti  in izvedba: pred/med/po?</a:t>
            </a:r>
            <a:endParaRPr lang="sl-SI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  <p:graphicFrame>
        <p:nvGraphicFramePr>
          <p:cNvPr id="5" name="Ograda vsebine 4"/>
          <p:cNvGraphicFramePr>
            <a:graphicFrameLocks noGrp="1"/>
          </p:cNvGraphicFramePr>
          <p:nvPr>
            <p:ph idx="1"/>
          </p:nvPr>
        </p:nvGraphicFramePr>
        <p:xfrm>
          <a:off x="214313" y="1857375"/>
          <a:ext cx="8643933" cy="32260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60437"/>
                <a:gridCol w="960437"/>
                <a:gridCol w="960437"/>
                <a:gridCol w="960437"/>
                <a:gridCol w="960437"/>
                <a:gridCol w="960437"/>
                <a:gridCol w="960437"/>
                <a:gridCol w="960437"/>
                <a:gridCol w="960437"/>
              </a:tblGrid>
              <a:tr h="457154">
                <a:tc gridSpan="3">
                  <a:txBody>
                    <a:bodyPr/>
                    <a:lstStyle/>
                    <a:p>
                      <a:pPr algn="ctr"/>
                      <a:r>
                        <a:rPr lang="sl-SI" sz="2400" dirty="0" smtClean="0"/>
                        <a:t>Pred izvedbo</a:t>
                      </a:r>
                      <a:endParaRPr lang="sl-SI" sz="2400" dirty="0"/>
                    </a:p>
                  </a:txBody>
                  <a:tcPr marL="91439" marR="91439" marT="45715" marB="45715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l-SI" sz="2400" dirty="0" smtClean="0"/>
                        <a:t>Med izvedbo</a:t>
                      </a:r>
                      <a:endParaRPr lang="sl-SI" sz="2400" dirty="0"/>
                    </a:p>
                  </a:txBody>
                  <a:tcPr marL="91439" marR="91439" marT="45715" marB="45715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l-SI" sz="2400" dirty="0" smtClean="0"/>
                        <a:t>Po izvedbi</a:t>
                      </a:r>
                      <a:endParaRPr lang="sl-SI" sz="2400" dirty="0"/>
                    </a:p>
                  </a:txBody>
                  <a:tcPr marL="91439" marR="91439" marT="45715" marB="45715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757169"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/>
                        <a:t>UČ</a:t>
                      </a:r>
                      <a:r>
                        <a:rPr lang="sl-SI" sz="2400" b="1" baseline="0" dirty="0" smtClean="0"/>
                        <a:t> 1</a:t>
                      </a:r>
                      <a:endParaRPr lang="sl-SI" sz="24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/>
                        <a:t>UČ 2</a:t>
                      </a:r>
                      <a:endParaRPr lang="sl-SI" sz="24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latin typeface="Arial Narrow" pitchFamily="34" charset="0"/>
                        </a:rPr>
                        <a:t>Dijaki</a:t>
                      </a:r>
                      <a:endParaRPr lang="sl-SI" sz="2400" b="1" dirty="0">
                        <a:latin typeface="Arial Narrow" pitchFamily="34" charset="0"/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/>
                        <a:t>UČ</a:t>
                      </a:r>
                      <a:r>
                        <a:rPr lang="sl-SI" sz="2400" b="1" baseline="0" dirty="0" smtClean="0"/>
                        <a:t> 1</a:t>
                      </a:r>
                      <a:endParaRPr lang="sl-SI" sz="24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/>
                        <a:t>UČ 2</a:t>
                      </a:r>
                      <a:endParaRPr lang="sl-SI" sz="24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latin typeface="Arial Narrow" pitchFamily="34" charset="0"/>
                        </a:rPr>
                        <a:t>Dijaki</a:t>
                      </a:r>
                      <a:endParaRPr lang="sl-SI" sz="2400" b="1" dirty="0">
                        <a:latin typeface="Arial Narrow" pitchFamily="34" charset="0"/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latin typeface="+mn-lt"/>
                        </a:rPr>
                        <a:t>UČ</a:t>
                      </a:r>
                      <a:r>
                        <a:rPr lang="sl-SI" sz="2400" b="1" baseline="0" dirty="0" smtClean="0">
                          <a:latin typeface="+mn-lt"/>
                        </a:rPr>
                        <a:t> 1</a:t>
                      </a:r>
                      <a:endParaRPr lang="sl-SI" sz="2400" b="1" dirty="0">
                        <a:latin typeface="+mn-lt"/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latin typeface="+mn-lt"/>
                        </a:rPr>
                        <a:t>UČ 2</a:t>
                      </a:r>
                      <a:endParaRPr lang="sl-SI" sz="2400" b="1" dirty="0">
                        <a:latin typeface="+mn-lt"/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latin typeface="Arial Narrow" pitchFamily="34" charset="0"/>
                        </a:rPr>
                        <a:t>Dijaki</a:t>
                      </a:r>
                      <a:endParaRPr lang="sl-SI" sz="2400" b="1" dirty="0">
                        <a:latin typeface="Arial Narrow" pitchFamily="34" charset="0"/>
                      </a:endParaRP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8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400" dirty="0" smtClean="0">
                        <a:sym typeface="Wingdings 3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>
                          <a:sym typeface="Wingdings 3"/>
                        </a:rPr>
                        <a:t></a:t>
                      </a:r>
                      <a:endParaRPr lang="sl-SI" sz="2400" dirty="0" smtClean="0"/>
                    </a:p>
                    <a:p>
                      <a:pPr algn="ctr"/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400" dirty="0" smtClean="0">
                        <a:sym typeface="Wingdings 3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>
                          <a:sym typeface="Wingdings 3"/>
                        </a:rPr>
                        <a:t></a:t>
                      </a:r>
                      <a:endParaRPr lang="sl-SI" sz="2400" dirty="0" smtClean="0"/>
                    </a:p>
                    <a:p>
                      <a:pPr algn="ctr"/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dirty="0" smtClean="0">
                          <a:sym typeface="Wingdings 3"/>
                        </a:rPr>
                        <a:t></a:t>
                      </a:r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>
                          <a:sym typeface="Wingdings"/>
                        </a:rPr>
                        <a:t></a:t>
                      </a:r>
                      <a:endParaRPr lang="sl-SI" sz="24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400" b="1" dirty="0" smtClean="0"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ym typeface="Wingdings"/>
                        </a:rPr>
                        <a:t></a:t>
                      </a:r>
                      <a:endParaRPr lang="sl-SI" sz="2400" b="1" dirty="0" smtClean="0"/>
                    </a:p>
                    <a:p>
                      <a:pPr algn="ctr"/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400" b="1" dirty="0" smtClean="0"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ym typeface="Wingdings"/>
                        </a:rPr>
                        <a:t></a:t>
                      </a:r>
                      <a:endParaRPr lang="sl-SI" sz="2400" b="1" dirty="0" smtClean="0"/>
                    </a:p>
                    <a:p>
                      <a:pPr algn="ctr"/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400" dirty="0" smtClean="0">
                        <a:sym typeface="Wingdings 3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>
                          <a:sym typeface="Wingdings 3"/>
                        </a:rPr>
                        <a:t></a:t>
                      </a:r>
                      <a:endParaRPr lang="sl-SI" sz="2400" dirty="0" smtClean="0"/>
                    </a:p>
                    <a:p>
                      <a:pPr algn="ctr"/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400" dirty="0" smtClean="0">
                        <a:sym typeface="Wingdings 3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>
                          <a:sym typeface="Wingdings 3"/>
                        </a:rPr>
                        <a:t></a:t>
                      </a:r>
                      <a:endParaRPr lang="sl-SI" sz="2400" dirty="0" smtClean="0"/>
                    </a:p>
                    <a:p>
                      <a:pPr algn="ctr"/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>
                          <a:sym typeface="Wingdings 3"/>
                        </a:rPr>
                        <a:t></a:t>
                      </a:r>
                      <a:endParaRPr lang="sl-SI" sz="2400" dirty="0" smtClean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22877">
                <a:tc>
                  <a:txBody>
                    <a:bodyPr/>
                    <a:lstStyle/>
                    <a:p>
                      <a:pPr algn="ctr"/>
                      <a:r>
                        <a:rPr lang="sl-SI" sz="4800" b="1" dirty="0" smtClean="0"/>
                        <a:t>?</a:t>
                      </a:r>
                      <a:endParaRPr lang="sl-SI" sz="48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800" b="1" dirty="0" smtClean="0"/>
                        <a:t>?</a:t>
                      </a:r>
                      <a:endParaRPr lang="sl-SI" sz="48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400" b="1" dirty="0" smtClean="0"/>
                        <a:t>DN</a:t>
                      </a:r>
                      <a:endParaRPr lang="sl-SI" sz="24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2400" dirty="0" smtClean="0"/>
                    </a:p>
                    <a:p>
                      <a:pPr algn="ctr"/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2400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800" b="1" dirty="0" smtClean="0"/>
                        <a:t>?</a:t>
                      </a:r>
                      <a:endParaRPr lang="sl-SI" sz="48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800" b="1" dirty="0" smtClean="0"/>
                        <a:t>?</a:t>
                      </a:r>
                      <a:endParaRPr lang="sl-SI" sz="4800" b="1" dirty="0"/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/>
                        <a:t>DN</a:t>
                      </a:r>
                    </a:p>
                  </a:txBody>
                  <a:tcPr marL="91439" marR="91439" marT="45715" marB="45715"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Pravokoten oblaček 5"/>
          <p:cNvSpPr/>
          <p:nvPr/>
        </p:nvSpPr>
        <p:spPr>
          <a:xfrm>
            <a:off x="928688" y="5786438"/>
            <a:ext cx="2643187" cy="857250"/>
          </a:xfrm>
          <a:prstGeom prst="wedgeRectCallout">
            <a:avLst>
              <a:gd name="adj1" fmla="val 10252"/>
              <a:gd name="adj2" fmla="val -153924"/>
            </a:avLst>
          </a:prstGeom>
          <a:solidFill>
            <a:srgbClr val="CCFF99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400" dirty="0">
                <a:solidFill>
                  <a:schemeClr val="tx1"/>
                </a:solidFill>
              </a:rPr>
              <a:t>predznanje -predpriprava</a:t>
            </a:r>
          </a:p>
        </p:txBody>
      </p:sp>
      <p:sp>
        <p:nvSpPr>
          <p:cNvPr id="7" name="Pravokoten oblaček 6"/>
          <p:cNvSpPr/>
          <p:nvPr/>
        </p:nvSpPr>
        <p:spPr>
          <a:xfrm>
            <a:off x="4643438" y="5786438"/>
            <a:ext cx="4214812" cy="857250"/>
          </a:xfrm>
          <a:prstGeom prst="wedgeRectCallout">
            <a:avLst>
              <a:gd name="adj1" fmla="val 33315"/>
              <a:gd name="adj2" fmla="val -150832"/>
            </a:avLst>
          </a:prstGeom>
          <a:solidFill>
            <a:srgbClr val="CCCCFF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400" dirty="0">
                <a:solidFill>
                  <a:schemeClr val="tx1"/>
                </a:solidFill>
              </a:rPr>
              <a:t>učne dejavnosti po zaključku – navezava na … …</a:t>
            </a:r>
          </a:p>
        </p:txBody>
      </p:sp>
      <p:sp>
        <p:nvSpPr>
          <p:cNvPr id="10" name="Elipsa 9"/>
          <p:cNvSpPr/>
          <p:nvPr/>
        </p:nvSpPr>
        <p:spPr>
          <a:xfrm>
            <a:off x="214313" y="5286375"/>
            <a:ext cx="1500187" cy="714375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400" b="1" dirty="0">
                <a:solidFill>
                  <a:srgbClr val="C00000"/>
                </a:solidFill>
              </a:rPr>
              <a:t>Čas?</a:t>
            </a:r>
          </a:p>
        </p:txBody>
      </p:sp>
      <p:sp>
        <p:nvSpPr>
          <p:cNvPr id="11" name="Elipsa 10"/>
          <p:cNvSpPr/>
          <p:nvPr/>
        </p:nvSpPr>
        <p:spPr>
          <a:xfrm>
            <a:off x="3643313" y="5286375"/>
            <a:ext cx="1500187" cy="714375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400" b="1" dirty="0">
                <a:solidFill>
                  <a:srgbClr val="C00000"/>
                </a:solidFill>
              </a:rPr>
              <a:t>Čas?</a:t>
            </a:r>
          </a:p>
        </p:txBody>
      </p:sp>
      <p:sp>
        <p:nvSpPr>
          <p:cNvPr id="12" name="Elipsa 11"/>
          <p:cNvSpPr/>
          <p:nvPr/>
        </p:nvSpPr>
        <p:spPr>
          <a:xfrm>
            <a:off x="3714750" y="4286250"/>
            <a:ext cx="1500188" cy="714375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2400" b="1" dirty="0">
                <a:solidFill>
                  <a:srgbClr val="C00000"/>
                </a:solidFill>
              </a:rPr>
              <a:t>Čas?</a:t>
            </a:r>
          </a:p>
        </p:txBody>
      </p:sp>
    </p:spTree>
    <p:extLst>
      <p:ext uri="{BB962C8B-B14F-4D97-AF65-F5344CB8AC3E}">
        <p14:creationId xmlns:p14="http://schemas.microsoft.com/office/powerpoint/2010/main" val="3391429117"/>
      </p:ext>
    </p:extLst>
  </p:cSld>
  <p:clrMapOvr>
    <a:masterClrMapping/>
  </p:clrMapOvr>
</p:sld>
</file>

<file path=ppt/theme/theme1.xml><?xml version="1.0" encoding="utf-8"?>
<a:theme xmlns:a="http://schemas.openxmlformats.org/drawingml/2006/main" name="12-03-01_TP-KP_AnalizaPrimera_KPŠ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12-03-01_TP-KP_AnalizaPrimera_KPŠ</Template>
  <TotalTime>69</TotalTime>
  <Words>482</Words>
  <Application>Microsoft Office PowerPoint</Application>
  <PresentationFormat>Diaprojekcija na zaslonu (4:3)</PresentationFormat>
  <Paragraphs>131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12-03-01_TP-KP_AnalizaPrimera_KPŠ</vt:lpstr>
      <vt:lpstr>Projekt OBOGATENO UČENJE TUJIH JEZIKOV</vt:lpstr>
      <vt:lpstr>PRIMERI PEDAGOŠKE PRAKSE:  Stopnje verodostojnosti</vt:lpstr>
      <vt:lpstr>Priprava na (I)TP:  (Nujni?) elementi</vt:lpstr>
      <vt:lpstr>PowerPointova predstavitev</vt:lpstr>
      <vt:lpstr>Iz priprave na ITP …</vt:lpstr>
      <vt:lpstr>Aktivnosti in (učne) dejavnosti  in izvedba: pred/med/po?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Projekt POSODOBITEV KURIKULARNEGA PROCESA  NA OSNOVNIH ŠOLAH IN GIMNAZIJAH </dc:title>
  <dc:creator>KPavlic</dc:creator>
  <cp:lastModifiedBy>KPavlic</cp:lastModifiedBy>
  <cp:revision>8</cp:revision>
  <cp:lastPrinted>2012-03-01T07:28:17Z</cp:lastPrinted>
  <dcterms:created xsi:type="dcterms:W3CDTF">2012-03-11T08:45:41Z</dcterms:created>
  <dcterms:modified xsi:type="dcterms:W3CDTF">2012-03-11T09:55:38Z</dcterms:modified>
</cp:coreProperties>
</file>